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995" r:id="rId3"/>
    <p:sldId id="1035" r:id="rId4"/>
    <p:sldId id="1031" r:id="rId5"/>
    <p:sldId id="258" r:id="rId6"/>
    <p:sldId id="1030" r:id="rId7"/>
    <p:sldId id="1020" r:id="rId8"/>
    <p:sldId id="1039" r:id="rId9"/>
    <p:sldId id="260" r:id="rId10"/>
    <p:sldId id="1026" r:id="rId11"/>
    <p:sldId id="1029" r:id="rId12"/>
    <p:sldId id="259" r:id="rId13"/>
    <p:sldId id="1028" r:id="rId14"/>
    <p:sldId id="262" r:id="rId15"/>
    <p:sldId id="266" r:id="rId16"/>
    <p:sldId id="267" r:id="rId17"/>
    <p:sldId id="1038" r:id="rId18"/>
    <p:sldId id="1008" r:id="rId19"/>
    <p:sldId id="1013" r:id="rId20"/>
    <p:sldId id="1025" r:id="rId21"/>
    <p:sldId id="1033" r:id="rId22"/>
    <p:sldId id="1040" r:id="rId23"/>
    <p:sldId id="1009" r:id="rId24"/>
    <p:sldId id="1023" r:id="rId25"/>
    <p:sldId id="1024" r:id="rId26"/>
    <p:sldId id="1032" r:id="rId27"/>
    <p:sldId id="1041" r:id="rId28"/>
    <p:sldId id="1007" r:id="rId29"/>
    <p:sldId id="1011" r:id="rId30"/>
    <p:sldId id="1012" r:id="rId31"/>
    <p:sldId id="1037" r:id="rId32"/>
    <p:sldId id="1002" r:id="rId33"/>
    <p:sldId id="1003" r:id="rId34"/>
    <p:sldId id="1021" r:id="rId35"/>
    <p:sldId id="265" r:id="rId36"/>
    <p:sldId id="1027" r:id="rId37"/>
    <p:sldId id="284" r:id="rId38"/>
    <p:sldId id="1014" r:id="rId39"/>
    <p:sldId id="1036" r:id="rId4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C26403-2155-D664-1874-EB0D45D85156}" name="Verdonschot, Jeroen" initials="VJ" userId="S::jv2209@sittard-geleen.nl::46bf1256-d567-46ca-b69a-8960828c5fd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6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7950EF-D536-7FB5-0AE5-E075BD48625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913D71B-0A18-32A9-AD7F-E590A69DA8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016C755-6A5B-F973-94AA-D92449A83308}"/>
              </a:ext>
            </a:extLst>
          </p:cNvPr>
          <p:cNvSpPr>
            <a:spLocks noGrp="1"/>
          </p:cNvSpPr>
          <p:nvPr>
            <p:ph type="dt" sz="half" idx="10"/>
          </p:nvPr>
        </p:nvSpPr>
        <p:spPr/>
        <p:txBody>
          <a:bodyPr/>
          <a:lstStyle/>
          <a:p>
            <a:fld id="{C048A5D5-7561-4850-BB4F-355E25C693E3}" type="datetimeFigureOut">
              <a:rPr lang="nl-NL" smtClean="0"/>
              <a:t>11-10-2022</a:t>
            </a:fld>
            <a:endParaRPr lang="nl-NL"/>
          </a:p>
        </p:txBody>
      </p:sp>
      <p:sp>
        <p:nvSpPr>
          <p:cNvPr id="5" name="Tijdelijke aanduiding voor voettekst 4">
            <a:extLst>
              <a:ext uri="{FF2B5EF4-FFF2-40B4-BE49-F238E27FC236}">
                <a16:creationId xmlns:a16="http://schemas.microsoft.com/office/drawing/2014/main" id="{DF0B07A5-1469-13ED-5950-3446D6AD407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8DF59D-B974-A6D0-C8E6-06AEE019C5B1}"/>
              </a:ext>
            </a:extLst>
          </p:cNvPr>
          <p:cNvSpPr>
            <a:spLocks noGrp="1"/>
          </p:cNvSpPr>
          <p:nvPr>
            <p:ph type="sldNum" sz="quarter" idx="12"/>
          </p:nvPr>
        </p:nvSpPr>
        <p:spPr/>
        <p:txBody>
          <a:bodyPr/>
          <a:lstStyle/>
          <a:p>
            <a:fld id="{BE2002A5-0420-4868-BD13-95CE0C9E28FD}" type="slidenum">
              <a:rPr lang="nl-NL" smtClean="0"/>
              <a:t>‹nr.›</a:t>
            </a:fld>
            <a:endParaRPr lang="nl-NL"/>
          </a:p>
        </p:txBody>
      </p:sp>
    </p:spTree>
    <p:extLst>
      <p:ext uri="{BB962C8B-B14F-4D97-AF65-F5344CB8AC3E}">
        <p14:creationId xmlns:p14="http://schemas.microsoft.com/office/powerpoint/2010/main" val="2679894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E72A6F-0F81-1108-FA9D-F7B76D5B07A5}"/>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F1AB6E5-0F3F-9701-9E31-A683E5D916D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C9FD7DA-65E1-C629-36C2-85ACFCC100B2}"/>
              </a:ext>
            </a:extLst>
          </p:cNvPr>
          <p:cNvSpPr>
            <a:spLocks noGrp="1"/>
          </p:cNvSpPr>
          <p:nvPr>
            <p:ph type="dt" sz="half" idx="10"/>
          </p:nvPr>
        </p:nvSpPr>
        <p:spPr/>
        <p:txBody>
          <a:bodyPr/>
          <a:lstStyle/>
          <a:p>
            <a:fld id="{C048A5D5-7561-4850-BB4F-355E25C693E3}" type="datetimeFigureOut">
              <a:rPr lang="nl-NL" smtClean="0"/>
              <a:t>11-10-2022</a:t>
            </a:fld>
            <a:endParaRPr lang="nl-NL"/>
          </a:p>
        </p:txBody>
      </p:sp>
      <p:sp>
        <p:nvSpPr>
          <p:cNvPr id="5" name="Tijdelijke aanduiding voor voettekst 4">
            <a:extLst>
              <a:ext uri="{FF2B5EF4-FFF2-40B4-BE49-F238E27FC236}">
                <a16:creationId xmlns:a16="http://schemas.microsoft.com/office/drawing/2014/main" id="{18DFFDF0-3671-1D87-F070-CFB9C6CE3F6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FC3B0A8-C1F4-ADD2-1028-A3A720F70EDE}"/>
              </a:ext>
            </a:extLst>
          </p:cNvPr>
          <p:cNvSpPr>
            <a:spLocks noGrp="1"/>
          </p:cNvSpPr>
          <p:nvPr>
            <p:ph type="sldNum" sz="quarter" idx="12"/>
          </p:nvPr>
        </p:nvSpPr>
        <p:spPr/>
        <p:txBody>
          <a:bodyPr/>
          <a:lstStyle/>
          <a:p>
            <a:fld id="{BE2002A5-0420-4868-BD13-95CE0C9E28FD}" type="slidenum">
              <a:rPr lang="nl-NL" smtClean="0"/>
              <a:t>‹nr.›</a:t>
            </a:fld>
            <a:endParaRPr lang="nl-NL"/>
          </a:p>
        </p:txBody>
      </p:sp>
    </p:spTree>
    <p:extLst>
      <p:ext uri="{BB962C8B-B14F-4D97-AF65-F5344CB8AC3E}">
        <p14:creationId xmlns:p14="http://schemas.microsoft.com/office/powerpoint/2010/main" val="2527540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6EA7C4B-BA25-08C9-C887-73C109EDF66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A6D7A83-B912-3690-C9A6-97737AF7652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A36716D-887D-80A5-EC84-976075B01E4F}"/>
              </a:ext>
            </a:extLst>
          </p:cNvPr>
          <p:cNvSpPr>
            <a:spLocks noGrp="1"/>
          </p:cNvSpPr>
          <p:nvPr>
            <p:ph type="dt" sz="half" idx="10"/>
          </p:nvPr>
        </p:nvSpPr>
        <p:spPr/>
        <p:txBody>
          <a:bodyPr/>
          <a:lstStyle/>
          <a:p>
            <a:fld id="{C048A5D5-7561-4850-BB4F-355E25C693E3}" type="datetimeFigureOut">
              <a:rPr lang="nl-NL" smtClean="0"/>
              <a:t>11-10-2022</a:t>
            </a:fld>
            <a:endParaRPr lang="nl-NL"/>
          </a:p>
        </p:txBody>
      </p:sp>
      <p:sp>
        <p:nvSpPr>
          <p:cNvPr id="5" name="Tijdelijke aanduiding voor voettekst 4">
            <a:extLst>
              <a:ext uri="{FF2B5EF4-FFF2-40B4-BE49-F238E27FC236}">
                <a16:creationId xmlns:a16="http://schemas.microsoft.com/office/drawing/2014/main" id="{A8173F34-1493-A6EE-B281-4FC4DD04040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13AEBFE-0CDD-BAFB-5F68-EA1FA7152746}"/>
              </a:ext>
            </a:extLst>
          </p:cNvPr>
          <p:cNvSpPr>
            <a:spLocks noGrp="1"/>
          </p:cNvSpPr>
          <p:nvPr>
            <p:ph type="sldNum" sz="quarter" idx="12"/>
          </p:nvPr>
        </p:nvSpPr>
        <p:spPr/>
        <p:txBody>
          <a:bodyPr/>
          <a:lstStyle/>
          <a:p>
            <a:fld id="{BE2002A5-0420-4868-BD13-95CE0C9E28FD}" type="slidenum">
              <a:rPr lang="nl-NL" smtClean="0"/>
              <a:t>‹nr.›</a:t>
            </a:fld>
            <a:endParaRPr lang="nl-NL"/>
          </a:p>
        </p:txBody>
      </p:sp>
    </p:spTree>
    <p:extLst>
      <p:ext uri="{BB962C8B-B14F-4D97-AF65-F5344CB8AC3E}">
        <p14:creationId xmlns:p14="http://schemas.microsoft.com/office/powerpoint/2010/main" val="1099620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779AB6-0717-907E-DD55-30350D42155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FEC8055-37B0-67D6-6F9D-4846D7EDC14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8AC9D8C-527B-3903-3C5D-B39C8FE6D8E4}"/>
              </a:ext>
            </a:extLst>
          </p:cNvPr>
          <p:cNvSpPr>
            <a:spLocks noGrp="1"/>
          </p:cNvSpPr>
          <p:nvPr>
            <p:ph type="dt" sz="half" idx="10"/>
          </p:nvPr>
        </p:nvSpPr>
        <p:spPr/>
        <p:txBody>
          <a:bodyPr/>
          <a:lstStyle/>
          <a:p>
            <a:fld id="{C048A5D5-7561-4850-BB4F-355E25C693E3}" type="datetimeFigureOut">
              <a:rPr lang="nl-NL" smtClean="0"/>
              <a:t>11-10-2022</a:t>
            </a:fld>
            <a:endParaRPr lang="nl-NL"/>
          </a:p>
        </p:txBody>
      </p:sp>
      <p:sp>
        <p:nvSpPr>
          <p:cNvPr id="5" name="Tijdelijke aanduiding voor voettekst 4">
            <a:extLst>
              <a:ext uri="{FF2B5EF4-FFF2-40B4-BE49-F238E27FC236}">
                <a16:creationId xmlns:a16="http://schemas.microsoft.com/office/drawing/2014/main" id="{24EA730A-A74F-F05A-E622-493DBD05D06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8513B69-18AA-EEB1-8C17-4D1497D59C1B}"/>
              </a:ext>
            </a:extLst>
          </p:cNvPr>
          <p:cNvSpPr>
            <a:spLocks noGrp="1"/>
          </p:cNvSpPr>
          <p:nvPr>
            <p:ph type="sldNum" sz="quarter" idx="12"/>
          </p:nvPr>
        </p:nvSpPr>
        <p:spPr/>
        <p:txBody>
          <a:bodyPr/>
          <a:lstStyle/>
          <a:p>
            <a:fld id="{BE2002A5-0420-4868-BD13-95CE0C9E28FD}" type="slidenum">
              <a:rPr lang="nl-NL" smtClean="0"/>
              <a:t>‹nr.›</a:t>
            </a:fld>
            <a:endParaRPr lang="nl-NL"/>
          </a:p>
        </p:txBody>
      </p:sp>
    </p:spTree>
    <p:extLst>
      <p:ext uri="{BB962C8B-B14F-4D97-AF65-F5344CB8AC3E}">
        <p14:creationId xmlns:p14="http://schemas.microsoft.com/office/powerpoint/2010/main" val="532163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63A972-6BA7-7936-D72C-A44C5C15AFB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E411425-F265-A7FF-1CB6-4096212E11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4FCDE4E-E87D-EE33-F51F-03EBF7B504F3}"/>
              </a:ext>
            </a:extLst>
          </p:cNvPr>
          <p:cNvSpPr>
            <a:spLocks noGrp="1"/>
          </p:cNvSpPr>
          <p:nvPr>
            <p:ph type="dt" sz="half" idx="10"/>
          </p:nvPr>
        </p:nvSpPr>
        <p:spPr/>
        <p:txBody>
          <a:bodyPr/>
          <a:lstStyle/>
          <a:p>
            <a:fld id="{C048A5D5-7561-4850-BB4F-355E25C693E3}" type="datetimeFigureOut">
              <a:rPr lang="nl-NL" smtClean="0"/>
              <a:t>11-10-2022</a:t>
            </a:fld>
            <a:endParaRPr lang="nl-NL"/>
          </a:p>
        </p:txBody>
      </p:sp>
      <p:sp>
        <p:nvSpPr>
          <p:cNvPr id="5" name="Tijdelijke aanduiding voor voettekst 4">
            <a:extLst>
              <a:ext uri="{FF2B5EF4-FFF2-40B4-BE49-F238E27FC236}">
                <a16:creationId xmlns:a16="http://schemas.microsoft.com/office/drawing/2014/main" id="{9198ABD7-032A-D4BE-632C-586EEBB9ADE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50DF70E-8482-DAC2-34DD-1641903BACA5}"/>
              </a:ext>
            </a:extLst>
          </p:cNvPr>
          <p:cNvSpPr>
            <a:spLocks noGrp="1"/>
          </p:cNvSpPr>
          <p:nvPr>
            <p:ph type="sldNum" sz="quarter" idx="12"/>
          </p:nvPr>
        </p:nvSpPr>
        <p:spPr/>
        <p:txBody>
          <a:bodyPr/>
          <a:lstStyle/>
          <a:p>
            <a:fld id="{BE2002A5-0420-4868-BD13-95CE0C9E28FD}" type="slidenum">
              <a:rPr lang="nl-NL" smtClean="0"/>
              <a:t>‹nr.›</a:t>
            </a:fld>
            <a:endParaRPr lang="nl-NL"/>
          </a:p>
        </p:txBody>
      </p:sp>
    </p:spTree>
    <p:extLst>
      <p:ext uri="{BB962C8B-B14F-4D97-AF65-F5344CB8AC3E}">
        <p14:creationId xmlns:p14="http://schemas.microsoft.com/office/powerpoint/2010/main" val="2032748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275592-9ABB-68CD-B748-8A7AD4FC31A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8AF2361-5AC4-B7BA-1ABA-89B6E8D2549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78992E6-E9CE-E68C-A6F2-91345BF7EBD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6B96208-1CCD-2D3F-F07A-7A30F6EA0851}"/>
              </a:ext>
            </a:extLst>
          </p:cNvPr>
          <p:cNvSpPr>
            <a:spLocks noGrp="1"/>
          </p:cNvSpPr>
          <p:nvPr>
            <p:ph type="dt" sz="half" idx="10"/>
          </p:nvPr>
        </p:nvSpPr>
        <p:spPr/>
        <p:txBody>
          <a:bodyPr/>
          <a:lstStyle/>
          <a:p>
            <a:fld id="{C048A5D5-7561-4850-BB4F-355E25C693E3}" type="datetimeFigureOut">
              <a:rPr lang="nl-NL" smtClean="0"/>
              <a:t>11-10-2022</a:t>
            </a:fld>
            <a:endParaRPr lang="nl-NL"/>
          </a:p>
        </p:txBody>
      </p:sp>
      <p:sp>
        <p:nvSpPr>
          <p:cNvPr id="6" name="Tijdelijke aanduiding voor voettekst 5">
            <a:extLst>
              <a:ext uri="{FF2B5EF4-FFF2-40B4-BE49-F238E27FC236}">
                <a16:creationId xmlns:a16="http://schemas.microsoft.com/office/drawing/2014/main" id="{AD27A177-860D-D6C6-8371-14574871EE4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E9234B7-ABDB-B0DE-A5D4-E1659DB04CA8}"/>
              </a:ext>
            </a:extLst>
          </p:cNvPr>
          <p:cNvSpPr>
            <a:spLocks noGrp="1"/>
          </p:cNvSpPr>
          <p:nvPr>
            <p:ph type="sldNum" sz="quarter" idx="12"/>
          </p:nvPr>
        </p:nvSpPr>
        <p:spPr/>
        <p:txBody>
          <a:bodyPr/>
          <a:lstStyle/>
          <a:p>
            <a:fld id="{BE2002A5-0420-4868-BD13-95CE0C9E28FD}" type="slidenum">
              <a:rPr lang="nl-NL" smtClean="0"/>
              <a:t>‹nr.›</a:t>
            </a:fld>
            <a:endParaRPr lang="nl-NL"/>
          </a:p>
        </p:txBody>
      </p:sp>
    </p:spTree>
    <p:extLst>
      <p:ext uri="{BB962C8B-B14F-4D97-AF65-F5344CB8AC3E}">
        <p14:creationId xmlns:p14="http://schemas.microsoft.com/office/powerpoint/2010/main" val="2999857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D0922C-70AD-E292-BC6D-3B87869DA07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9B149AD-7297-267C-0702-A52CDB4E1F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124E9ED-C6D3-CCD1-10A4-335F7C82A71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F63F2A1-DAAC-909B-C24F-D7E207FF82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F0C98A7-EDD0-F14B-D9AB-5A820DBBF18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B02FC71-F8CE-A841-E398-847147E178A2}"/>
              </a:ext>
            </a:extLst>
          </p:cNvPr>
          <p:cNvSpPr>
            <a:spLocks noGrp="1"/>
          </p:cNvSpPr>
          <p:nvPr>
            <p:ph type="dt" sz="half" idx="10"/>
          </p:nvPr>
        </p:nvSpPr>
        <p:spPr/>
        <p:txBody>
          <a:bodyPr/>
          <a:lstStyle/>
          <a:p>
            <a:fld id="{C048A5D5-7561-4850-BB4F-355E25C693E3}" type="datetimeFigureOut">
              <a:rPr lang="nl-NL" smtClean="0"/>
              <a:t>11-10-2022</a:t>
            </a:fld>
            <a:endParaRPr lang="nl-NL"/>
          </a:p>
        </p:txBody>
      </p:sp>
      <p:sp>
        <p:nvSpPr>
          <p:cNvPr id="8" name="Tijdelijke aanduiding voor voettekst 7">
            <a:extLst>
              <a:ext uri="{FF2B5EF4-FFF2-40B4-BE49-F238E27FC236}">
                <a16:creationId xmlns:a16="http://schemas.microsoft.com/office/drawing/2014/main" id="{D9E0227F-89DC-B73C-4C29-682AB64CF9D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A171C64-7085-2E7B-F224-81AC6206952B}"/>
              </a:ext>
            </a:extLst>
          </p:cNvPr>
          <p:cNvSpPr>
            <a:spLocks noGrp="1"/>
          </p:cNvSpPr>
          <p:nvPr>
            <p:ph type="sldNum" sz="quarter" idx="12"/>
          </p:nvPr>
        </p:nvSpPr>
        <p:spPr/>
        <p:txBody>
          <a:bodyPr/>
          <a:lstStyle/>
          <a:p>
            <a:fld id="{BE2002A5-0420-4868-BD13-95CE0C9E28FD}" type="slidenum">
              <a:rPr lang="nl-NL" smtClean="0"/>
              <a:t>‹nr.›</a:t>
            </a:fld>
            <a:endParaRPr lang="nl-NL"/>
          </a:p>
        </p:txBody>
      </p:sp>
    </p:spTree>
    <p:extLst>
      <p:ext uri="{BB962C8B-B14F-4D97-AF65-F5344CB8AC3E}">
        <p14:creationId xmlns:p14="http://schemas.microsoft.com/office/powerpoint/2010/main" val="3597866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A25057-3EB0-6D60-AA40-02D1BB8593A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F9C28D5-415B-7242-2AC9-445F550C342C}"/>
              </a:ext>
            </a:extLst>
          </p:cNvPr>
          <p:cNvSpPr>
            <a:spLocks noGrp="1"/>
          </p:cNvSpPr>
          <p:nvPr>
            <p:ph type="dt" sz="half" idx="10"/>
          </p:nvPr>
        </p:nvSpPr>
        <p:spPr/>
        <p:txBody>
          <a:bodyPr/>
          <a:lstStyle/>
          <a:p>
            <a:fld id="{C048A5D5-7561-4850-BB4F-355E25C693E3}" type="datetimeFigureOut">
              <a:rPr lang="nl-NL" smtClean="0"/>
              <a:t>11-10-2022</a:t>
            </a:fld>
            <a:endParaRPr lang="nl-NL"/>
          </a:p>
        </p:txBody>
      </p:sp>
      <p:sp>
        <p:nvSpPr>
          <p:cNvPr id="4" name="Tijdelijke aanduiding voor voettekst 3">
            <a:extLst>
              <a:ext uri="{FF2B5EF4-FFF2-40B4-BE49-F238E27FC236}">
                <a16:creationId xmlns:a16="http://schemas.microsoft.com/office/drawing/2014/main" id="{D1739175-53C9-6AC1-7C00-285C33D1062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756DA85-84F8-48C4-58D0-761A2E12BF9D}"/>
              </a:ext>
            </a:extLst>
          </p:cNvPr>
          <p:cNvSpPr>
            <a:spLocks noGrp="1"/>
          </p:cNvSpPr>
          <p:nvPr>
            <p:ph type="sldNum" sz="quarter" idx="12"/>
          </p:nvPr>
        </p:nvSpPr>
        <p:spPr/>
        <p:txBody>
          <a:bodyPr/>
          <a:lstStyle/>
          <a:p>
            <a:fld id="{BE2002A5-0420-4868-BD13-95CE0C9E28FD}" type="slidenum">
              <a:rPr lang="nl-NL" smtClean="0"/>
              <a:t>‹nr.›</a:t>
            </a:fld>
            <a:endParaRPr lang="nl-NL"/>
          </a:p>
        </p:txBody>
      </p:sp>
    </p:spTree>
    <p:extLst>
      <p:ext uri="{BB962C8B-B14F-4D97-AF65-F5344CB8AC3E}">
        <p14:creationId xmlns:p14="http://schemas.microsoft.com/office/powerpoint/2010/main" val="2964320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31F1B9B-2E45-2B10-9707-0994E62D2D75}"/>
              </a:ext>
            </a:extLst>
          </p:cNvPr>
          <p:cNvSpPr>
            <a:spLocks noGrp="1"/>
          </p:cNvSpPr>
          <p:nvPr>
            <p:ph type="dt" sz="half" idx="10"/>
          </p:nvPr>
        </p:nvSpPr>
        <p:spPr/>
        <p:txBody>
          <a:bodyPr/>
          <a:lstStyle/>
          <a:p>
            <a:fld id="{C048A5D5-7561-4850-BB4F-355E25C693E3}" type="datetimeFigureOut">
              <a:rPr lang="nl-NL" smtClean="0"/>
              <a:t>11-10-2022</a:t>
            </a:fld>
            <a:endParaRPr lang="nl-NL"/>
          </a:p>
        </p:txBody>
      </p:sp>
      <p:sp>
        <p:nvSpPr>
          <p:cNvPr id="3" name="Tijdelijke aanduiding voor voettekst 2">
            <a:extLst>
              <a:ext uri="{FF2B5EF4-FFF2-40B4-BE49-F238E27FC236}">
                <a16:creationId xmlns:a16="http://schemas.microsoft.com/office/drawing/2014/main" id="{B9AEF71B-C63A-786B-6AA9-420D1A66100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3973C88-1636-3DA7-C5C3-5A7FA7EB4A4A}"/>
              </a:ext>
            </a:extLst>
          </p:cNvPr>
          <p:cNvSpPr>
            <a:spLocks noGrp="1"/>
          </p:cNvSpPr>
          <p:nvPr>
            <p:ph type="sldNum" sz="quarter" idx="12"/>
          </p:nvPr>
        </p:nvSpPr>
        <p:spPr/>
        <p:txBody>
          <a:bodyPr/>
          <a:lstStyle/>
          <a:p>
            <a:fld id="{BE2002A5-0420-4868-BD13-95CE0C9E28FD}" type="slidenum">
              <a:rPr lang="nl-NL" smtClean="0"/>
              <a:t>‹nr.›</a:t>
            </a:fld>
            <a:endParaRPr lang="nl-NL"/>
          </a:p>
        </p:txBody>
      </p:sp>
    </p:spTree>
    <p:extLst>
      <p:ext uri="{BB962C8B-B14F-4D97-AF65-F5344CB8AC3E}">
        <p14:creationId xmlns:p14="http://schemas.microsoft.com/office/powerpoint/2010/main" val="2536899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D42679-5382-4F54-958E-8843A523A80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B04CEE6-32C2-CAB5-7CE1-DDC1658524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33633A4-5D28-2D6A-6355-BA6C4F1FDA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3BF79A9-659D-1112-96CF-7863497FC3AB}"/>
              </a:ext>
            </a:extLst>
          </p:cNvPr>
          <p:cNvSpPr>
            <a:spLocks noGrp="1"/>
          </p:cNvSpPr>
          <p:nvPr>
            <p:ph type="dt" sz="half" idx="10"/>
          </p:nvPr>
        </p:nvSpPr>
        <p:spPr/>
        <p:txBody>
          <a:bodyPr/>
          <a:lstStyle/>
          <a:p>
            <a:fld id="{C048A5D5-7561-4850-BB4F-355E25C693E3}" type="datetimeFigureOut">
              <a:rPr lang="nl-NL" smtClean="0"/>
              <a:t>11-10-2022</a:t>
            </a:fld>
            <a:endParaRPr lang="nl-NL"/>
          </a:p>
        </p:txBody>
      </p:sp>
      <p:sp>
        <p:nvSpPr>
          <p:cNvPr id="6" name="Tijdelijke aanduiding voor voettekst 5">
            <a:extLst>
              <a:ext uri="{FF2B5EF4-FFF2-40B4-BE49-F238E27FC236}">
                <a16:creationId xmlns:a16="http://schemas.microsoft.com/office/drawing/2014/main" id="{D9E23F2F-E4AB-3E9E-AAFB-3EB1A78065F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76A4D29-74B9-9904-C169-979473E13C8E}"/>
              </a:ext>
            </a:extLst>
          </p:cNvPr>
          <p:cNvSpPr>
            <a:spLocks noGrp="1"/>
          </p:cNvSpPr>
          <p:nvPr>
            <p:ph type="sldNum" sz="quarter" idx="12"/>
          </p:nvPr>
        </p:nvSpPr>
        <p:spPr/>
        <p:txBody>
          <a:bodyPr/>
          <a:lstStyle/>
          <a:p>
            <a:fld id="{BE2002A5-0420-4868-BD13-95CE0C9E28FD}" type="slidenum">
              <a:rPr lang="nl-NL" smtClean="0"/>
              <a:t>‹nr.›</a:t>
            </a:fld>
            <a:endParaRPr lang="nl-NL"/>
          </a:p>
        </p:txBody>
      </p:sp>
    </p:spTree>
    <p:extLst>
      <p:ext uri="{BB962C8B-B14F-4D97-AF65-F5344CB8AC3E}">
        <p14:creationId xmlns:p14="http://schemas.microsoft.com/office/powerpoint/2010/main" val="3792535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BA18D4-540C-D852-8DEA-484C97081C7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E4B362F-CFF0-A39B-2E22-C39A1E70D8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6D98A42-30EC-0352-F5B6-7207FB9C7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35FE6A2-E83F-2F90-3C66-B2EA64FEF4AC}"/>
              </a:ext>
            </a:extLst>
          </p:cNvPr>
          <p:cNvSpPr>
            <a:spLocks noGrp="1"/>
          </p:cNvSpPr>
          <p:nvPr>
            <p:ph type="dt" sz="half" idx="10"/>
          </p:nvPr>
        </p:nvSpPr>
        <p:spPr/>
        <p:txBody>
          <a:bodyPr/>
          <a:lstStyle/>
          <a:p>
            <a:fld id="{C048A5D5-7561-4850-BB4F-355E25C693E3}" type="datetimeFigureOut">
              <a:rPr lang="nl-NL" smtClean="0"/>
              <a:t>11-10-2022</a:t>
            </a:fld>
            <a:endParaRPr lang="nl-NL"/>
          </a:p>
        </p:txBody>
      </p:sp>
      <p:sp>
        <p:nvSpPr>
          <p:cNvPr id="6" name="Tijdelijke aanduiding voor voettekst 5">
            <a:extLst>
              <a:ext uri="{FF2B5EF4-FFF2-40B4-BE49-F238E27FC236}">
                <a16:creationId xmlns:a16="http://schemas.microsoft.com/office/drawing/2014/main" id="{AB10B618-293C-4AA1-9D56-25720699839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5926684-AFA5-3C7D-343F-378E96BD48C3}"/>
              </a:ext>
            </a:extLst>
          </p:cNvPr>
          <p:cNvSpPr>
            <a:spLocks noGrp="1"/>
          </p:cNvSpPr>
          <p:nvPr>
            <p:ph type="sldNum" sz="quarter" idx="12"/>
          </p:nvPr>
        </p:nvSpPr>
        <p:spPr/>
        <p:txBody>
          <a:bodyPr/>
          <a:lstStyle/>
          <a:p>
            <a:fld id="{BE2002A5-0420-4868-BD13-95CE0C9E28FD}" type="slidenum">
              <a:rPr lang="nl-NL" smtClean="0"/>
              <a:t>‹nr.›</a:t>
            </a:fld>
            <a:endParaRPr lang="nl-NL"/>
          </a:p>
        </p:txBody>
      </p:sp>
    </p:spTree>
    <p:extLst>
      <p:ext uri="{BB962C8B-B14F-4D97-AF65-F5344CB8AC3E}">
        <p14:creationId xmlns:p14="http://schemas.microsoft.com/office/powerpoint/2010/main" val="4145560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7F2D667-1301-4795-AD2E-96583F84C3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8415977-0696-AA66-64D9-E07AFB1CA6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89985FC-B1F8-DDA1-7A23-4DA65FD80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8A5D5-7561-4850-BB4F-355E25C693E3}" type="datetimeFigureOut">
              <a:rPr lang="nl-NL" smtClean="0"/>
              <a:t>11-10-2022</a:t>
            </a:fld>
            <a:endParaRPr lang="nl-NL"/>
          </a:p>
        </p:txBody>
      </p:sp>
      <p:sp>
        <p:nvSpPr>
          <p:cNvPr id="5" name="Tijdelijke aanduiding voor voettekst 4">
            <a:extLst>
              <a:ext uri="{FF2B5EF4-FFF2-40B4-BE49-F238E27FC236}">
                <a16:creationId xmlns:a16="http://schemas.microsoft.com/office/drawing/2014/main" id="{06194DDB-592A-864D-34CA-CA1DC7BA37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039F1057-8421-BE62-C681-72D232D586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002A5-0420-4868-BD13-95CE0C9E28FD}" type="slidenum">
              <a:rPr lang="nl-NL" smtClean="0"/>
              <a:t>‹nr.›</a:t>
            </a:fld>
            <a:endParaRPr lang="nl-NL"/>
          </a:p>
        </p:txBody>
      </p:sp>
    </p:spTree>
    <p:extLst>
      <p:ext uri="{BB962C8B-B14F-4D97-AF65-F5344CB8AC3E}">
        <p14:creationId xmlns:p14="http://schemas.microsoft.com/office/powerpoint/2010/main" val="2801911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oleObject" Target="../embeddings/oleObject1.bin"/><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oleObject" Target="../embeddings/oleObject2.bin"/><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oleObject" Target="../embeddings/oleObject1.bin"/><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oleObject" Target="../embeddings/oleObject2.bin"/><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jpeg"/><Relationship Id="rId7"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oleObject" Target="../embeddings/oleObject3.bin"/><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3" Type="http://schemas.openxmlformats.org/officeDocument/2006/relationships/image" Target="../media/image3.jpeg"/><Relationship Id="rId7" Type="http://schemas.openxmlformats.org/officeDocument/2006/relationships/image" Target="../media/image26.jpeg"/><Relationship Id="rId12"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30.jpeg"/><Relationship Id="rId5" Type="http://schemas.openxmlformats.org/officeDocument/2006/relationships/oleObject" Target="../embeddings/oleObject3.bin"/><Relationship Id="rId10" Type="http://schemas.openxmlformats.org/officeDocument/2006/relationships/image" Target="../media/image29.jpeg"/><Relationship Id="rId4" Type="http://schemas.openxmlformats.org/officeDocument/2006/relationships/image" Target="../media/image4.jpeg"/><Relationship Id="rId9" Type="http://schemas.openxmlformats.org/officeDocument/2006/relationships/image" Target="../media/image28.jpeg"/><Relationship Id="rId1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33.jpeg"/><Relationship Id="rId1" Type="http://schemas.openxmlformats.org/officeDocument/2006/relationships/slideLayout" Target="../slideLayouts/slideLayout1.xml"/><Relationship Id="rId6" Type="http://schemas.openxmlformats.org/officeDocument/2006/relationships/oleObject" Target="../embeddings/oleObject3.bin"/><Relationship Id="rId5" Type="http://schemas.openxmlformats.org/officeDocument/2006/relationships/image" Target="../media/image4.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image" Target="../media/image4.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image" Target="../media/image4.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36.jpeg"/><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image" Target="../media/image4.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oleObject" Target="../embeddings/oleObject1.bin"/><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oleObject" Target="../embeddings/oleObject1.bin"/><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39.jpeg"/><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image" Target="../media/image4.jpe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40.jpeg"/><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image" Target="../media/image4.jpe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41.jpeg"/><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image" Target="../media/image4.jpe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oleObject" Target="../embeddings/oleObject1.bin"/><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oleObject" Target="../embeddings/oleObject1.bin"/><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44.jpeg"/><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image" Target="../media/image4.jpeg"/><Relationship Id="rId10" Type="http://schemas.openxmlformats.org/officeDocument/2006/relationships/image" Target="../media/image46.jpeg"/><Relationship Id="rId4" Type="http://schemas.openxmlformats.org/officeDocument/2006/relationships/image" Target="../media/image3.jpeg"/><Relationship Id="rId9" Type="http://schemas.openxmlformats.org/officeDocument/2006/relationships/image" Target="../media/image45.jpeg"/></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47.jpeg"/><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hyperlink" Target="mailto:bovenstraat@sittard-geleen.nl" TargetMode="External"/><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oleObject" Target="../embeddings/oleObject1.bin"/><Relationship Id="rId9" Type="http://schemas.openxmlformats.org/officeDocument/2006/relationships/image" Target="../media/image19.jpeg"/></Relationships>
</file>

<file path=ppt/slides/_rels/slide30.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oleObject" Target="../embeddings/oleObject1.bin"/><Relationship Id="rId4" Type="http://schemas.openxmlformats.org/officeDocument/2006/relationships/image" Target="../media/image4.jpeg"/><Relationship Id="rId9" Type="http://schemas.openxmlformats.org/officeDocument/2006/relationships/image" Target="../media/image49.jpeg"/></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50.jpeg"/><Relationship Id="rId1" Type="http://schemas.openxmlformats.org/officeDocument/2006/relationships/slideLayout" Target="../slideLayouts/slideLayout1.xml"/><Relationship Id="rId6" Type="http://schemas.openxmlformats.org/officeDocument/2006/relationships/oleObject" Target="../embeddings/oleObject1.bin"/><Relationship Id="rId11" Type="http://schemas.openxmlformats.org/officeDocument/2006/relationships/image" Target="../media/image53.jpeg"/><Relationship Id="rId5" Type="http://schemas.openxmlformats.org/officeDocument/2006/relationships/image" Target="../media/image4.jpeg"/><Relationship Id="rId10" Type="http://schemas.openxmlformats.org/officeDocument/2006/relationships/image" Target="../media/image52.jpeg"/><Relationship Id="rId4" Type="http://schemas.openxmlformats.org/officeDocument/2006/relationships/image" Target="../media/image3.jpeg"/><Relationship Id="rId9" Type="http://schemas.openxmlformats.org/officeDocument/2006/relationships/image" Target="../media/image51.jpeg"/></Relationships>
</file>

<file path=ppt/slides/_rels/slide3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55.jpeg"/><Relationship Id="rId7" Type="http://schemas.openxmlformats.org/officeDocument/2006/relationships/oleObject" Target="../embeddings/oleObject1.bin"/><Relationship Id="rId12" Type="http://schemas.openxmlformats.org/officeDocument/2006/relationships/image" Target="../media/image58.jpeg"/><Relationship Id="rId2" Type="http://schemas.openxmlformats.org/officeDocument/2006/relationships/image" Target="../media/image5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57.jpeg"/><Relationship Id="rId5" Type="http://schemas.openxmlformats.org/officeDocument/2006/relationships/image" Target="../media/image3.jpeg"/><Relationship Id="rId10" Type="http://schemas.openxmlformats.org/officeDocument/2006/relationships/image" Target="../media/image56.jpeg"/><Relationship Id="rId4" Type="http://schemas.openxmlformats.org/officeDocument/2006/relationships/image" Target="../media/image2.png"/><Relationship Id="rId9" Type="http://schemas.openxmlformats.org/officeDocument/2006/relationships/image" Target="../media/image6.png"/></Relationships>
</file>

<file path=ppt/slides/_rels/slide33.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oleObject" Target="../embeddings/oleObject1.bin"/><Relationship Id="rId4" Type="http://schemas.openxmlformats.org/officeDocument/2006/relationships/image" Target="../media/image4.jpeg"/><Relationship Id="rId9" Type="http://schemas.openxmlformats.org/officeDocument/2006/relationships/image" Target="../media/image60.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oleObject" Target="../embeddings/oleObject2.bin"/><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oleObject" Target="../embeddings/oleObject3.bin"/><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oleObject" Target="../embeddings/oleObject2.bin"/><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3.jpeg"/><Relationship Id="rId7" Type="http://schemas.openxmlformats.org/officeDocument/2006/relationships/image" Target="../media/image62.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oleObject" Target="../embeddings/oleObject4.bin"/><Relationship Id="rId10" Type="http://schemas.openxmlformats.org/officeDocument/2006/relationships/image" Target="../media/image6.png"/><Relationship Id="rId4" Type="http://schemas.openxmlformats.org/officeDocument/2006/relationships/image" Target="../media/image4.jpeg"/><Relationship Id="rId9" Type="http://schemas.openxmlformats.org/officeDocument/2006/relationships/image" Target="../media/image64.jpeg"/></Relationships>
</file>

<file path=ppt/slides/_rels/slide38.xml.rels><?xml version="1.0" encoding="UTF-8" standalone="yes"?>
<Relationships xmlns="http://schemas.openxmlformats.org/package/2006/relationships"><Relationship Id="rId8" Type="http://schemas.openxmlformats.org/officeDocument/2006/relationships/hyperlink" Target="https://www.sittard-geleen.nl/Inwoners/Wonen_en_leven/Werk_in_uitvoering_en_projecten" TargetMode="External"/><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oleObject" Target="../embeddings/oleObject1.bin"/><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oleObject" Target="../embeddings/oleObject2.bin"/><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jpeg"/><Relationship Id="rId7"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oleObject" Target="../embeddings/oleObject1.bin"/><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oleObject" Target="../embeddings/oleObject2.bin"/><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jpeg"/><Relationship Id="rId7"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oleObject" Target="../embeddings/oleObject3.bin"/><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oleObject" Target="../embeddings/oleObject3.bin"/><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jpeg"/><Relationship Id="rId7"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oleObject" Target="../embeddings/oleObject3.bin"/><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descr="Afbeelding met kaart&#10;&#10;Automatisch gegenereerde beschrijving">
            <a:extLst>
              <a:ext uri="{FF2B5EF4-FFF2-40B4-BE49-F238E27FC236}">
                <a16:creationId xmlns:a16="http://schemas.microsoft.com/office/drawing/2014/main" id="{F693B037-7B3D-7130-E14F-83AEEDCF7F2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945035"/>
            <a:ext cx="12192001" cy="5912966"/>
          </a:xfrm>
          <a:prstGeom prst="rect">
            <a:avLst/>
          </a:prstGeom>
        </p:spPr>
      </p:pic>
      <p:pic>
        <p:nvPicPr>
          <p:cNvPr id="4" name="Afbeelding 3" descr="Afbeelding met tekst&#10;&#10;Automatisch gegenereerde beschrijving">
            <a:extLst>
              <a:ext uri="{FF2B5EF4-FFF2-40B4-BE49-F238E27FC236}">
                <a16:creationId xmlns:a16="http://schemas.microsoft.com/office/drawing/2014/main" id="{8B37F9C8-7D88-7006-650A-A4481BAC2C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nvGrpSpPr>
          <p:cNvPr id="5" name="Groep 4">
            <a:extLst>
              <a:ext uri="{FF2B5EF4-FFF2-40B4-BE49-F238E27FC236}">
                <a16:creationId xmlns:a16="http://schemas.microsoft.com/office/drawing/2014/main" id="{EE130831-BB3B-87D4-0EF9-4AEDBEB7FFCD}"/>
              </a:ext>
            </a:extLst>
          </p:cNvPr>
          <p:cNvGrpSpPr/>
          <p:nvPr/>
        </p:nvGrpSpPr>
        <p:grpSpPr>
          <a:xfrm>
            <a:off x="-119316" y="-18824"/>
            <a:ext cx="12641515" cy="979488"/>
            <a:chOff x="-119316" y="-18824"/>
            <a:chExt cx="12641515" cy="979488"/>
          </a:xfrm>
        </p:grpSpPr>
        <p:pic>
          <p:nvPicPr>
            <p:cNvPr id="6" name="Afbeelding 5" descr="Afbeelding met gras, buiten, boom, lucht&#10;&#10;Automatisch gegenereerde beschrijving">
              <a:extLst>
                <a:ext uri="{FF2B5EF4-FFF2-40B4-BE49-F238E27FC236}">
                  <a16:creationId xmlns:a16="http://schemas.microsoft.com/office/drawing/2014/main" id="{0BCC9577-9087-2F28-3A71-601BCA86296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37" y="-18824"/>
              <a:ext cx="1750744" cy="583660"/>
            </a:xfrm>
            <a:prstGeom prst="rect">
              <a:avLst/>
            </a:prstGeom>
          </p:spPr>
        </p:pic>
        <p:pic>
          <p:nvPicPr>
            <p:cNvPr id="7" name="Afbeelding 6" descr="Afbeelding met gras, buiten, boom, lucht&#10;&#10;Automatisch gegenereerde beschrijving">
              <a:extLst>
                <a:ext uri="{FF2B5EF4-FFF2-40B4-BE49-F238E27FC236}">
                  <a16:creationId xmlns:a16="http://schemas.microsoft.com/office/drawing/2014/main" id="{2288741F-95B4-E608-4995-9F8763C4AA3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742015" y="-18824"/>
              <a:ext cx="1305984" cy="675736"/>
            </a:xfrm>
            <a:prstGeom prst="rect">
              <a:avLst/>
            </a:prstGeom>
          </p:spPr>
        </p:pic>
        <p:graphicFrame>
          <p:nvGraphicFramePr>
            <p:cNvPr id="8" name="Object 7">
              <a:extLst>
                <a:ext uri="{FF2B5EF4-FFF2-40B4-BE49-F238E27FC236}">
                  <a16:creationId xmlns:a16="http://schemas.microsoft.com/office/drawing/2014/main" id="{04B835C1-798C-CF4D-B4C9-F26EAA3C8A99}"/>
                </a:ext>
              </a:extLst>
            </p:cNvPr>
            <p:cNvGraphicFramePr>
              <a:graphicFrameLocks noChangeAspect="1"/>
            </p:cNvGraphicFramePr>
            <p:nvPr>
              <p:extLst>
                <p:ext uri="{D42A27DB-BD31-4B8C-83A1-F6EECF244321}">
                  <p14:modId xmlns:p14="http://schemas.microsoft.com/office/powerpoint/2010/main" val="1177167106"/>
                </p:ext>
              </p:extLst>
            </p:nvPr>
          </p:nvGraphicFramePr>
          <p:xfrm>
            <a:off x="3048000" y="-18824"/>
            <a:ext cx="9144000" cy="979488"/>
          </p:xfrm>
          <a:graphic>
            <a:graphicData uri="http://schemas.openxmlformats.org/presentationml/2006/ole">
              <mc:AlternateContent xmlns:mc="http://schemas.openxmlformats.org/markup-compatibility/2006">
                <mc:Choice xmlns:v="urn:schemas-microsoft-com:vml" Requires="v">
                  <p:oleObj name="Image" r:id="rId6" imgW="5973586" imgH="639702" progId="Photoshop.Image.8">
                    <p:embed/>
                  </p:oleObj>
                </mc:Choice>
                <mc:Fallback>
                  <p:oleObj name="Image" r:id="rId6" imgW="5973586" imgH="639702" progId="Photoshop.Image.8">
                    <p:embed/>
                    <p:pic>
                      <p:nvPicPr>
                        <p:cNvPr id="8" name="Object 7">
                          <a:extLst>
                            <a:ext uri="{FF2B5EF4-FFF2-40B4-BE49-F238E27FC236}">
                              <a16:creationId xmlns:a16="http://schemas.microsoft.com/office/drawing/2014/main" id="{04B835C1-798C-CF4D-B4C9-F26EAA3C8A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18824"/>
                          <a:ext cx="914400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hthoek 8">
              <a:extLst>
                <a:ext uri="{FF2B5EF4-FFF2-40B4-BE49-F238E27FC236}">
                  <a16:creationId xmlns:a16="http://schemas.microsoft.com/office/drawing/2014/main" id="{FAC164CC-B5A2-443E-5BA2-8BF4DA711BC8}"/>
                </a:ext>
              </a:extLst>
            </p:cNvPr>
            <p:cNvSpPr/>
            <p:nvPr/>
          </p:nvSpPr>
          <p:spPr>
            <a:xfrm>
              <a:off x="-119316" y="564836"/>
              <a:ext cx="4707985" cy="395828"/>
            </a:xfrm>
            <a:prstGeom prst="rect">
              <a:avLst/>
            </a:prstGeom>
            <a:solidFill>
              <a:srgbClr val="114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0F980E1D-3E84-33F9-7E00-7D066270C718}"/>
                </a:ext>
              </a:extLst>
            </p:cNvPr>
            <p:cNvSpPr/>
            <p:nvPr/>
          </p:nvSpPr>
          <p:spPr>
            <a:xfrm>
              <a:off x="4588668" y="564836"/>
              <a:ext cx="7933531" cy="395828"/>
            </a:xfrm>
            <a:prstGeom prst="rect">
              <a:avLst/>
            </a:prstGeom>
            <a:solidFill>
              <a:srgbClr val="BED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Afbeelding met tekst&#10;&#10;Automatisch gegenereerde beschrijving">
              <a:extLst>
                <a:ext uri="{FF2B5EF4-FFF2-40B4-BE49-F238E27FC236}">
                  <a16:creationId xmlns:a16="http://schemas.microsoft.com/office/drawing/2014/main" id="{3D5B32D0-184D-C5CA-61C7-D064EEA619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sp>
        <p:nvSpPr>
          <p:cNvPr id="12" name="Titel 1">
            <a:extLst>
              <a:ext uri="{FF2B5EF4-FFF2-40B4-BE49-F238E27FC236}">
                <a16:creationId xmlns:a16="http://schemas.microsoft.com/office/drawing/2014/main" id="{6AAEDD22-773F-AB95-2963-9777DC5A0163}"/>
              </a:ext>
            </a:extLst>
          </p:cNvPr>
          <p:cNvSpPr txBox="1">
            <a:spLocks/>
          </p:cNvSpPr>
          <p:nvPr/>
        </p:nvSpPr>
        <p:spPr>
          <a:xfrm>
            <a:off x="473867" y="1263597"/>
            <a:ext cx="11596213" cy="11430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nl-NL" sz="4400" b="1" dirty="0">
                <a:ea typeface="+mj-ea"/>
                <a:cs typeface="+mj-cs"/>
              </a:rPr>
              <a:t>Bewonersavond </a:t>
            </a:r>
            <a:r>
              <a:rPr lang="nl-NL" sz="4400" b="1" dirty="0" err="1">
                <a:ea typeface="+mj-ea"/>
                <a:cs typeface="+mj-cs"/>
              </a:rPr>
              <a:t>Bovenstraat</a:t>
            </a:r>
            <a:endParaRPr lang="nl-NL" sz="4400" b="1" dirty="0">
              <a:ea typeface="+mj-ea"/>
              <a:cs typeface="+mj-cs"/>
            </a:endParaRPr>
          </a:p>
        </p:txBody>
      </p:sp>
      <p:sp>
        <p:nvSpPr>
          <p:cNvPr id="13" name="Titel 1">
            <a:extLst>
              <a:ext uri="{FF2B5EF4-FFF2-40B4-BE49-F238E27FC236}">
                <a16:creationId xmlns:a16="http://schemas.microsoft.com/office/drawing/2014/main" id="{B9642137-5ED3-397A-7FD1-AA59D34A4B7C}"/>
              </a:ext>
            </a:extLst>
          </p:cNvPr>
          <p:cNvSpPr txBox="1">
            <a:spLocks/>
          </p:cNvSpPr>
          <p:nvPr/>
        </p:nvSpPr>
        <p:spPr>
          <a:xfrm>
            <a:off x="8980051" y="5565979"/>
            <a:ext cx="4269225" cy="145437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nl-NL" sz="2800" b="1" dirty="0">
                <a:ea typeface="+mj-ea"/>
                <a:cs typeface="+mj-cs"/>
              </a:rPr>
              <a:t>4 oktober 2022</a:t>
            </a:r>
          </a:p>
        </p:txBody>
      </p:sp>
      <p:pic>
        <p:nvPicPr>
          <p:cNvPr id="3" name="Afbeelding 2">
            <a:extLst>
              <a:ext uri="{FF2B5EF4-FFF2-40B4-BE49-F238E27FC236}">
                <a16:creationId xmlns:a16="http://schemas.microsoft.com/office/drawing/2014/main" id="{909FCF11-E901-FD37-E412-07690E30D50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22776" y="456045"/>
            <a:ext cx="2004554" cy="488990"/>
          </a:xfrm>
          <a:prstGeom prst="rect">
            <a:avLst/>
          </a:prstGeom>
        </p:spPr>
      </p:pic>
    </p:spTree>
    <p:extLst>
      <p:ext uri="{BB962C8B-B14F-4D97-AF65-F5344CB8AC3E}">
        <p14:creationId xmlns:p14="http://schemas.microsoft.com/office/powerpoint/2010/main" val="4192634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8B37F9C8-7D88-7006-650A-A4481BAC2C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nvGrpSpPr>
          <p:cNvPr id="5" name="Groep 4">
            <a:extLst>
              <a:ext uri="{FF2B5EF4-FFF2-40B4-BE49-F238E27FC236}">
                <a16:creationId xmlns:a16="http://schemas.microsoft.com/office/drawing/2014/main" id="{EE130831-BB3B-87D4-0EF9-4AEDBEB7FFCD}"/>
              </a:ext>
            </a:extLst>
          </p:cNvPr>
          <p:cNvGrpSpPr/>
          <p:nvPr/>
        </p:nvGrpSpPr>
        <p:grpSpPr>
          <a:xfrm>
            <a:off x="-119316" y="-18824"/>
            <a:ext cx="12641515" cy="979488"/>
            <a:chOff x="-119316" y="-18824"/>
            <a:chExt cx="12641515" cy="979488"/>
          </a:xfrm>
        </p:grpSpPr>
        <p:pic>
          <p:nvPicPr>
            <p:cNvPr id="6" name="Afbeelding 5" descr="Afbeelding met gras, buiten, boom, lucht&#10;&#10;Automatisch gegenereerde beschrijving">
              <a:extLst>
                <a:ext uri="{FF2B5EF4-FFF2-40B4-BE49-F238E27FC236}">
                  <a16:creationId xmlns:a16="http://schemas.microsoft.com/office/drawing/2014/main" id="{0BCC9577-9087-2F28-3A71-601BCA8629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37" y="-18824"/>
              <a:ext cx="1750744" cy="583660"/>
            </a:xfrm>
            <a:prstGeom prst="rect">
              <a:avLst/>
            </a:prstGeom>
          </p:spPr>
        </p:pic>
        <p:pic>
          <p:nvPicPr>
            <p:cNvPr id="7" name="Afbeelding 6" descr="Afbeelding met gras, buiten, boom, lucht&#10;&#10;Automatisch gegenereerde beschrijving">
              <a:extLst>
                <a:ext uri="{FF2B5EF4-FFF2-40B4-BE49-F238E27FC236}">
                  <a16:creationId xmlns:a16="http://schemas.microsoft.com/office/drawing/2014/main" id="{2288741F-95B4-E608-4995-9F8763C4AA3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42015" y="-18824"/>
              <a:ext cx="1305984" cy="675736"/>
            </a:xfrm>
            <a:prstGeom prst="rect">
              <a:avLst/>
            </a:prstGeom>
          </p:spPr>
        </p:pic>
        <p:graphicFrame>
          <p:nvGraphicFramePr>
            <p:cNvPr id="8" name="Object 7">
              <a:extLst>
                <a:ext uri="{FF2B5EF4-FFF2-40B4-BE49-F238E27FC236}">
                  <a16:creationId xmlns:a16="http://schemas.microsoft.com/office/drawing/2014/main" id="{04B835C1-798C-CF4D-B4C9-F26EAA3C8A99}"/>
                </a:ext>
              </a:extLst>
            </p:cNvPr>
            <p:cNvGraphicFramePr>
              <a:graphicFrameLocks noChangeAspect="1"/>
            </p:cNvGraphicFramePr>
            <p:nvPr/>
          </p:nvGraphicFramePr>
          <p:xfrm>
            <a:off x="3048000" y="-18824"/>
            <a:ext cx="9144000" cy="979488"/>
          </p:xfrm>
          <a:graphic>
            <a:graphicData uri="http://schemas.openxmlformats.org/presentationml/2006/ole">
              <mc:AlternateContent xmlns:mc="http://schemas.openxmlformats.org/markup-compatibility/2006">
                <mc:Choice xmlns:v="urn:schemas-microsoft-com:vml" Requires="v">
                  <p:oleObj name="Image" r:id="rId5" imgW="5973586" imgH="639702" progId="Photoshop.Image.8">
                    <p:embed/>
                  </p:oleObj>
                </mc:Choice>
                <mc:Fallback>
                  <p:oleObj name="Image" r:id="rId5" imgW="5973586" imgH="639702" progId="Photoshop.Image.8">
                    <p:embed/>
                    <p:pic>
                      <p:nvPicPr>
                        <p:cNvPr id="8" name="Object 7">
                          <a:extLst>
                            <a:ext uri="{FF2B5EF4-FFF2-40B4-BE49-F238E27FC236}">
                              <a16:creationId xmlns:a16="http://schemas.microsoft.com/office/drawing/2014/main" id="{04B835C1-798C-CF4D-B4C9-F26EAA3C8A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8824"/>
                          <a:ext cx="914400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hthoek 8">
              <a:extLst>
                <a:ext uri="{FF2B5EF4-FFF2-40B4-BE49-F238E27FC236}">
                  <a16:creationId xmlns:a16="http://schemas.microsoft.com/office/drawing/2014/main" id="{FAC164CC-B5A2-443E-5BA2-8BF4DA711BC8}"/>
                </a:ext>
              </a:extLst>
            </p:cNvPr>
            <p:cNvSpPr/>
            <p:nvPr/>
          </p:nvSpPr>
          <p:spPr>
            <a:xfrm>
              <a:off x="-119316" y="564836"/>
              <a:ext cx="4707985" cy="395828"/>
            </a:xfrm>
            <a:prstGeom prst="rect">
              <a:avLst/>
            </a:prstGeom>
            <a:solidFill>
              <a:srgbClr val="114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0F980E1D-3E84-33F9-7E00-7D066270C718}"/>
                </a:ext>
              </a:extLst>
            </p:cNvPr>
            <p:cNvSpPr/>
            <p:nvPr/>
          </p:nvSpPr>
          <p:spPr>
            <a:xfrm>
              <a:off x="4588668" y="564836"/>
              <a:ext cx="7933531" cy="395828"/>
            </a:xfrm>
            <a:prstGeom prst="rect">
              <a:avLst/>
            </a:prstGeom>
            <a:solidFill>
              <a:srgbClr val="BED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Afbeelding met tekst&#10;&#10;Automatisch gegenereerde beschrijving">
              <a:extLst>
                <a:ext uri="{FF2B5EF4-FFF2-40B4-BE49-F238E27FC236}">
                  <a16:creationId xmlns:a16="http://schemas.microsoft.com/office/drawing/2014/main" id="{3D5B32D0-184D-C5CA-61C7-D064EEA619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pic>
        <p:nvPicPr>
          <p:cNvPr id="20" name="Afbeelding 19">
            <a:extLst>
              <a:ext uri="{FF2B5EF4-FFF2-40B4-BE49-F238E27FC236}">
                <a16:creationId xmlns:a16="http://schemas.microsoft.com/office/drawing/2014/main" id="{4AD02585-CB64-B398-C14B-09C28E8501B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22776" y="456045"/>
            <a:ext cx="2004554" cy="488990"/>
          </a:xfrm>
          <a:prstGeom prst="rect">
            <a:avLst/>
          </a:prstGeom>
        </p:spPr>
      </p:pic>
      <p:sp>
        <p:nvSpPr>
          <p:cNvPr id="2" name="Tekstvak 1">
            <a:extLst>
              <a:ext uri="{FF2B5EF4-FFF2-40B4-BE49-F238E27FC236}">
                <a16:creationId xmlns:a16="http://schemas.microsoft.com/office/drawing/2014/main" id="{1275B92E-1A1D-5595-81E6-9DFBC335FF57}"/>
              </a:ext>
            </a:extLst>
          </p:cNvPr>
          <p:cNvSpPr txBox="1"/>
          <p:nvPr/>
        </p:nvSpPr>
        <p:spPr>
          <a:xfrm>
            <a:off x="269217" y="1203700"/>
            <a:ext cx="8360228" cy="954107"/>
          </a:xfrm>
          <a:prstGeom prst="rect">
            <a:avLst/>
          </a:prstGeom>
          <a:noFill/>
        </p:spPr>
        <p:txBody>
          <a:bodyPr wrap="square" rtlCol="0">
            <a:spAutoFit/>
          </a:bodyPr>
          <a:lstStyle/>
          <a:p>
            <a:r>
              <a:rPr lang="nl-NL" sz="2000" b="1" dirty="0"/>
              <a:t>Parkeerdrukmeting</a:t>
            </a:r>
          </a:p>
          <a:p>
            <a:pPr lvl="1"/>
            <a:endParaRPr lang="nl-NL" b="1" dirty="0"/>
          </a:p>
          <a:p>
            <a:pPr marL="285750" indent="-285750">
              <a:buFontTx/>
              <a:buChar char="-"/>
            </a:pPr>
            <a:endParaRPr lang="nl-NL" b="1" dirty="0"/>
          </a:p>
        </p:txBody>
      </p:sp>
      <p:sp>
        <p:nvSpPr>
          <p:cNvPr id="3" name="Tekstvak 2">
            <a:extLst>
              <a:ext uri="{FF2B5EF4-FFF2-40B4-BE49-F238E27FC236}">
                <a16:creationId xmlns:a16="http://schemas.microsoft.com/office/drawing/2014/main" id="{1BD3D4BE-603A-DE80-0F44-55F1FE4FDC23}"/>
              </a:ext>
            </a:extLst>
          </p:cNvPr>
          <p:cNvSpPr txBox="1"/>
          <p:nvPr/>
        </p:nvSpPr>
        <p:spPr>
          <a:xfrm>
            <a:off x="657384" y="1796208"/>
            <a:ext cx="6974010" cy="4801314"/>
          </a:xfrm>
          <a:prstGeom prst="rect">
            <a:avLst/>
          </a:prstGeom>
          <a:noFill/>
        </p:spPr>
        <p:txBody>
          <a:bodyPr wrap="square" rtlCol="0">
            <a:spAutoFit/>
          </a:bodyPr>
          <a:lstStyle/>
          <a:p>
            <a:r>
              <a:rPr lang="nl-NL" dirty="0"/>
              <a:t>Er is gemeten op 6 dagen, op verschillende tijdstippen voor een representatief beeld.</a:t>
            </a:r>
          </a:p>
          <a:p>
            <a:endParaRPr lang="nl-NL" dirty="0"/>
          </a:p>
          <a:p>
            <a:r>
              <a:rPr lang="nl-NL" dirty="0"/>
              <a:t>Belangrijkste bevindingen:</a:t>
            </a:r>
          </a:p>
          <a:p>
            <a:pPr marL="285750" indent="-285750">
              <a:buFontTx/>
              <a:buChar char="-"/>
            </a:pPr>
            <a:r>
              <a:rPr lang="nl-NL" dirty="0"/>
              <a:t>Af en toe ‘hinkend’ parkeren. </a:t>
            </a:r>
          </a:p>
          <a:p>
            <a:pPr marL="285750" indent="-285750">
              <a:buFontTx/>
              <a:buChar char="-"/>
            </a:pPr>
            <a:r>
              <a:rPr lang="nl-NL" dirty="0"/>
              <a:t>Halen/brengen basisschool: hoge parkeerdruk tijdens piekmomenten.</a:t>
            </a:r>
          </a:p>
          <a:p>
            <a:pPr marL="285750" indent="-285750">
              <a:buFontTx/>
              <a:buChar char="-"/>
            </a:pPr>
            <a:r>
              <a:rPr lang="nl-NL" dirty="0"/>
              <a:t>Over de hele straat bezien: geen hoge parkeerdruk. </a:t>
            </a:r>
          </a:p>
          <a:p>
            <a:pPr marL="285750" indent="-285750">
              <a:buFontTx/>
              <a:buChar char="-"/>
            </a:pPr>
            <a:endParaRPr lang="nl-NL" dirty="0"/>
          </a:p>
          <a:p>
            <a:r>
              <a:rPr lang="nl-NL" dirty="0"/>
              <a:t>Aanbevelingen:</a:t>
            </a:r>
          </a:p>
          <a:p>
            <a:pPr marL="285750" indent="-285750">
              <a:buFontTx/>
              <a:buChar char="-"/>
            </a:pPr>
            <a:r>
              <a:rPr lang="nl-NL" dirty="0"/>
              <a:t>Rondom de basisschool niet minder parkeerplaatsen voorzien dan huidig aantal.</a:t>
            </a:r>
          </a:p>
          <a:p>
            <a:pPr marL="285750" indent="-285750">
              <a:buFontTx/>
              <a:buChar char="-"/>
            </a:pPr>
            <a:endParaRPr lang="nl-NL" dirty="0"/>
          </a:p>
          <a:p>
            <a:r>
              <a:rPr lang="nl-NL" i="1" dirty="0"/>
              <a:t>Voorlopig ontwerp voorziet nu in 4 extra parkeerplaatsen bij de basisschool. Hierdoor neemt de capaciteit toe waardoor er verlichting van de parkeerdruk optreedt tijdens piekmomenten. </a:t>
            </a:r>
          </a:p>
          <a:p>
            <a:pPr marL="285750" indent="-285750">
              <a:buFontTx/>
              <a:buChar char="-"/>
            </a:pPr>
            <a:endParaRPr lang="nl-NL" dirty="0"/>
          </a:p>
          <a:p>
            <a:endParaRPr lang="nl-NL" dirty="0"/>
          </a:p>
        </p:txBody>
      </p:sp>
      <p:grpSp>
        <p:nvGrpSpPr>
          <p:cNvPr id="15" name="Groep 14">
            <a:extLst>
              <a:ext uri="{FF2B5EF4-FFF2-40B4-BE49-F238E27FC236}">
                <a16:creationId xmlns:a16="http://schemas.microsoft.com/office/drawing/2014/main" id="{9AD36792-4E72-2989-19C0-E458DB6DAF57}"/>
              </a:ext>
            </a:extLst>
          </p:cNvPr>
          <p:cNvGrpSpPr/>
          <p:nvPr/>
        </p:nvGrpSpPr>
        <p:grpSpPr>
          <a:xfrm>
            <a:off x="7922776" y="1327292"/>
            <a:ext cx="3820692" cy="4890381"/>
            <a:chOff x="7922776" y="1327292"/>
            <a:chExt cx="3820692" cy="4890381"/>
          </a:xfrm>
        </p:grpSpPr>
        <p:pic>
          <p:nvPicPr>
            <p:cNvPr id="13" name="Afbeelding 12">
              <a:extLst>
                <a:ext uri="{FF2B5EF4-FFF2-40B4-BE49-F238E27FC236}">
                  <a16:creationId xmlns:a16="http://schemas.microsoft.com/office/drawing/2014/main" id="{248B3CF7-26D9-48CA-04E0-6B9742B1D04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922776" y="1327292"/>
              <a:ext cx="3820692" cy="4890381"/>
            </a:xfrm>
            <a:prstGeom prst="rect">
              <a:avLst/>
            </a:prstGeom>
          </p:spPr>
        </p:pic>
        <p:sp>
          <p:nvSpPr>
            <p:cNvPr id="14" name="Rechthoek 13">
              <a:extLst>
                <a:ext uri="{FF2B5EF4-FFF2-40B4-BE49-F238E27FC236}">
                  <a16:creationId xmlns:a16="http://schemas.microsoft.com/office/drawing/2014/main" id="{6144D043-8E25-1BA2-04A0-2351468931D4}"/>
                </a:ext>
              </a:extLst>
            </p:cNvPr>
            <p:cNvSpPr/>
            <p:nvPr/>
          </p:nvSpPr>
          <p:spPr>
            <a:xfrm>
              <a:off x="8009792" y="3631223"/>
              <a:ext cx="3733676" cy="86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4137051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8B37F9C8-7D88-7006-650A-A4481BAC2C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nvGrpSpPr>
          <p:cNvPr id="5" name="Groep 4">
            <a:extLst>
              <a:ext uri="{FF2B5EF4-FFF2-40B4-BE49-F238E27FC236}">
                <a16:creationId xmlns:a16="http://schemas.microsoft.com/office/drawing/2014/main" id="{EE130831-BB3B-87D4-0EF9-4AEDBEB7FFCD}"/>
              </a:ext>
            </a:extLst>
          </p:cNvPr>
          <p:cNvGrpSpPr/>
          <p:nvPr/>
        </p:nvGrpSpPr>
        <p:grpSpPr>
          <a:xfrm>
            <a:off x="-119316" y="-18824"/>
            <a:ext cx="12641515" cy="979488"/>
            <a:chOff x="-119316" y="-18824"/>
            <a:chExt cx="12641515" cy="979488"/>
          </a:xfrm>
        </p:grpSpPr>
        <p:pic>
          <p:nvPicPr>
            <p:cNvPr id="6" name="Afbeelding 5" descr="Afbeelding met gras, buiten, boom, lucht&#10;&#10;Automatisch gegenereerde beschrijving">
              <a:extLst>
                <a:ext uri="{FF2B5EF4-FFF2-40B4-BE49-F238E27FC236}">
                  <a16:creationId xmlns:a16="http://schemas.microsoft.com/office/drawing/2014/main" id="{0BCC9577-9087-2F28-3A71-601BCA8629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37" y="-18824"/>
              <a:ext cx="1750744" cy="583660"/>
            </a:xfrm>
            <a:prstGeom prst="rect">
              <a:avLst/>
            </a:prstGeom>
          </p:spPr>
        </p:pic>
        <p:pic>
          <p:nvPicPr>
            <p:cNvPr id="7" name="Afbeelding 6" descr="Afbeelding met gras, buiten, boom, lucht&#10;&#10;Automatisch gegenereerde beschrijving">
              <a:extLst>
                <a:ext uri="{FF2B5EF4-FFF2-40B4-BE49-F238E27FC236}">
                  <a16:creationId xmlns:a16="http://schemas.microsoft.com/office/drawing/2014/main" id="{2288741F-95B4-E608-4995-9F8763C4AA3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42015" y="-18824"/>
              <a:ext cx="1305984" cy="675736"/>
            </a:xfrm>
            <a:prstGeom prst="rect">
              <a:avLst/>
            </a:prstGeom>
          </p:spPr>
        </p:pic>
        <p:graphicFrame>
          <p:nvGraphicFramePr>
            <p:cNvPr id="8" name="Object 7">
              <a:extLst>
                <a:ext uri="{FF2B5EF4-FFF2-40B4-BE49-F238E27FC236}">
                  <a16:creationId xmlns:a16="http://schemas.microsoft.com/office/drawing/2014/main" id="{04B835C1-798C-CF4D-B4C9-F26EAA3C8A99}"/>
                </a:ext>
              </a:extLst>
            </p:cNvPr>
            <p:cNvGraphicFramePr>
              <a:graphicFrameLocks noChangeAspect="1"/>
            </p:cNvGraphicFramePr>
            <p:nvPr/>
          </p:nvGraphicFramePr>
          <p:xfrm>
            <a:off x="3048000" y="-18824"/>
            <a:ext cx="9144000" cy="979488"/>
          </p:xfrm>
          <a:graphic>
            <a:graphicData uri="http://schemas.openxmlformats.org/presentationml/2006/ole">
              <mc:AlternateContent xmlns:mc="http://schemas.openxmlformats.org/markup-compatibility/2006">
                <mc:Choice xmlns:v="urn:schemas-microsoft-com:vml" Requires="v">
                  <p:oleObj name="Image" r:id="rId5" imgW="5973586" imgH="639702" progId="Photoshop.Image.8">
                    <p:embed/>
                  </p:oleObj>
                </mc:Choice>
                <mc:Fallback>
                  <p:oleObj name="Image" r:id="rId5" imgW="5973586" imgH="639702" progId="Photoshop.Image.8">
                    <p:embed/>
                    <p:pic>
                      <p:nvPicPr>
                        <p:cNvPr id="8" name="Object 7">
                          <a:extLst>
                            <a:ext uri="{FF2B5EF4-FFF2-40B4-BE49-F238E27FC236}">
                              <a16:creationId xmlns:a16="http://schemas.microsoft.com/office/drawing/2014/main" id="{04B835C1-798C-CF4D-B4C9-F26EAA3C8A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8824"/>
                          <a:ext cx="914400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hthoek 8">
              <a:extLst>
                <a:ext uri="{FF2B5EF4-FFF2-40B4-BE49-F238E27FC236}">
                  <a16:creationId xmlns:a16="http://schemas.microsoft.com/office/drawing/2014/main" id="{FAC164CC-B5A2-443E-5BA2-8BF4DA711BC8}"/>
                </a:ext>
              </a:extLst>
            </p:cNvPr>
            <p:cNvSpPr/>
            <p:nvPr/>
          </p:nvSpPr>
          <p:spPr>
            <a:xfrm>
              <a:off x="-119316" y="564836"/>
              <a:ext cx="4707985" cy="395828"/>
            </a:xfrm>
            <a:prstGeom prst="rect">
              <a:avLst/>
            </a:prstGeom>
            <a:solidFill>
              <a:srgbClr val="114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0F980E1D-3E84-33F9-7E00-7D066270C718}"/>
                </a:ext>
              </a:extLst>
            </p:cNvPr>
            <p:cNvSpPr/>
            <p:nvPr/>
          </p:nvSpPr>
          <p:spPr>
            <a:xfrm>
              <a:off x="4588668" y="564836"/>
              <a:ext cx="7933531" cy="395828"/>
            </a:xfrm>
            <a:prstGeom prst="rect">
              <a:avLst/>
            </a:prstGeom>
            <a:solidFill>
              <a:srgbClr val="BED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Afbeelding met tekst&#10;&#10;Automatisch gegenereerde beschrijving">
              <a:extLst>
                <a:ext uri="{FF2B5EF4-FFF2-40B4-BE49-F238E27FC236}">
                  <a16:creationId xmlns:a16="http://schemas.microsoft.com/office/drawing/2014/main" id="{3D5B32D0-184D-C5CA-61C7-D064EEA619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sp>
        <p:nvSpPr>
          <p:cNvPr id="12" name="Titel 1">
            <a:extLst>
              <a:ext uri="{FF2B5EF4-FFF2-40B4-BE49-F238E27FC236}">
                <a16:creationId xmlns:a16="http://schemas.microsoft.com/office/drawing/2014/main" id="{1D7A6A3D-538A-65E5-ADB5-DB92298B1224}"/>
              </a:ext>
            </a:extLst>
          </p:cNvPr>
          <p:cNvSpPr txBox="1">
            <a:spLocks/>
          </p:cNvSpPr>
          <p:nvPr/>
        </p:nvSpPr>
        <p:spPr>
          <a:xfrm>
            <a:off x="297893" y="1148496"/>
            <a:ext cx="11596213" cy="11430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nl-NL" sz="3200" b="1" dirty="0">
                <a:ea typeface="+mj-ea"/>
                <a:cs typeface="+mj-cs"/>
              </a:rPr>
              <a:t>Inhoud presentatie</a:t>
            </a:r>
          </a:p>
        </p:txBody>
      </p:sp>
      <p:sp>
        <p:nvSpPr>
          <p:cNvPr id="2" name="Tekstvak 1">
            <a:extLst>
              <a:ext uri="{FF2B5EF4-FFF2-40B4-BE49-F238E27FC236}">
                <a16:creationId xmlns:a16="http://schemas.microsoft.com/office/drawing/2014/main" id="{29DD867E-F2A8-87FE-A6D8-7615B92C5399}"/>
              </a:ext>
            </a:extLst>
          </p:cNvPr>
          <p:cNvSpPr txBox="1"/>
          <p:nvPr/>
        </p:nvSpPr>
        <p:spPr>
          <a:xfrm>
            <a:off x="872935" y="2262755"/>
            <a:ext cx="8360228" cy="4370427"/>
          </a:xfrm>
          <a:prstGeom prst="rect">
            <a:avLst/>
          </a:prstGeom>
          <a:noFill/>
        </p:spPr>
        <p:txBody>
          <a:bodyPr wrap="square" rtlCol="0">
            <a:spAutoFit/>
          </a:bodyPr>
          <a:lstStyle/>
          <a:p>
            <a:pPr marL="342900" indent="-342900">
              <a:buAutoNum type="arabicPeriod"/>
            </a:pPr>
            <a:r>
              <a:rPr lang="nl-NL" sz="2000" dirty="0"/>
              <a:t>Toelichting proces: van visie tot voorlopig ontwerp</a:t>
            </a:r>
          </a:p>
          <a:p>
            <a:pPr marL="342900" indent="-342900">
              <a:buAutoNum type="arabicPeriod"/>
            </a:pPr>
            <a:endParaRPr lang="nl-NL" sz="2000" b="1" dirty="0"/>
          </a:p>
          <a:p>
            <a:pPr marL="342900" indent="-342900">
              <a:buFontTx/>
              <a:buAutoNum type="arabicPeriod"/>
            </a:pPr>
            <a:r>
              <a:rPr lang="nl-NL" sz="2000" dirty="0"/>
              <a:t>Terugblik beginspraak en klankbordgroep</a:t>
            </a:r>
          </a:p>
          <a:p>
            <a:pPr marL="342900" indent="-342900">
              <a:buAutoNum type="arabicPeriod"/>
            </a:pPr>
            <a:endParaRPr lang="nl-NL" sz="2000" dirty="0"/>
          </a:p>
          <a:p>
            <a:pPr marL="342900" indent="-342900">
              <a:buAutoNum type="arabicPeriod"/>
            </a:pPr>
            <a:r>
              <a:rPr lang="nl-NL" sz="2000" b="1" dirty="0"/>
              <a:t>Wat hebben we gedaan?</a:t>
            </a:r>
          </a:p>
          <a:p>
            <a:pPr marL="342900" indent="-342900">
              <a:buAutoNum type="arabicPeriod"/>
            </a:pPr>
            <a:endParaRPr lang="nl-NL" sz="2000" dirty="0"/>
          </a:p>
          <a:p>
            <a:pPr marL="342900" indent="-342900">
              <a:buAutoNum type="arabicPeriod"/>
            </a:pPr>
            <a:r>
              <a:rPr lang="nl-NL" sz="2000" dirty="0"/>
              <a:t>Voorlopig ontwerp </a:t>
            </a:r>
            <a:r>
              <a:rPr lang="nl-NL" sz="2000" dirty="0" err="1"/>
              <a:t>Bovenstraat</a:t>
            </a:r>
            <a:endParaRPr lang="nl-NL" sz="2000" dirty="0"/>
          </a:p>
          <a:p>
            <a:pPr marL="342900" indent="-342900">
              <a:buAutoNum type="arabicPeriod"/>
            </a:pPr>
            <a:endParaRPr lang="nl-NL" sz="2000" dirty="0"/>
          </a:p>
          <a:p>
            <a:pPr marL="342900" indent="-342900">
              <a:buAutoNum type="arabicPeriod"/>
            </a:pPr>
            <a:r>
              <a:rPr lang="nl-NL" sz="2000" dirty="0"/>
              <a:t>Water/riolering </a:t>
            </a:r>
          </a:p>
          <a:p>
            <a:pPr marL="342900" indent="-342900">
              <a:buAutoNum type="arabicPeriod"/>
            </a:pPr>
            <a:endParaRPr lang="nl-NL" sz="2000" b="1" dirty="0"/>
          </a:p>
          <a:p>
            <a:pPr marL="342900" indent="-342900">
              <a:buAutoNum type="arabicPeriod"/>
            </a:pPr>
            <a:r>
              <a:rPr lang="nl-NL" sz="2000" dirty="0"/>
              <a:t>Groene voortuinen</a:t>
            </a:r>
          </a:p>
          <a:p>
            <a:pPr marL="342900" indent="-342900">
              <a:buAutoNum type="arabicPeriod"/>
            </a:pPr>
            <a:endParaRPr lang="nl-NL" sz="2000" dirty="0"/>
          </a:p>
          <a:p>
            <a:pPr marL="342900" indent="-342900">
              <a:buAutoNum type="arabicPeriod"/>
            </a:pPr>
            <a:r>
              <a:rPr lang="nl-NL" sz="2000" dirty="0"/>
              <a:t>Bespreken voorlopig ontwerp bij de posters</a:t>
            </a:r>
            <a:endParaRPr lang="nl-NL" dirty="0"/>
          </a:p>
          <a:p>
            <a:pPr marL="285750" indent="-285750">
              <a:buFontTx/>
              <a:buChar char="-"/>
            </a:pPr>
            <a:endParaRPr lang="nl-NL" dirty="0"/>
          </a:p>
        </p:txBody>
      </p:sp>
      <p:pic>
        <p:nvPicPr>
          <p:cNvPr id="14" name="Afbeelding 13">
            <a:extLst>
              <a:ext uri="{FF2B5EF4-FFF2-40B4-BE49-F238E27FC236}">
                <a16:creationId xmlns:a16="http://schemas.microsoft.com/office/drawing/2014/main" id="{7D6DA5D5-EF63-6843-E4CA-01CF846A5E1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22776" y="456045"/>
            <a:ext cx="2004554" cy="488990"/>
          </a:xfrm>
          <a:prstGeom prst="rect">
            <a:avLst/>
          </a:prstGeom>
        </p:spPr>
      </p:pic>
    </p:spTree>
    <p:extLst>
      <p:ext uri="{BB962C8B-B14F-4D97-AF65-F5344CB8AC3E}">
        <p14:creationId xmlns:p14="http://schemas.microsoft.com/office/powerpoint/2010/main" val="3315369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8B37F9C8-7D88-7006-650A-A4481BAC2C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nvGrpSpPr>
          <p:cNvPr id="5" name="Groep 4">
            <a:extLst>
              <a:ext uri="{FF2B5EF4-FFF2-40B4-BE49-F238E27FC236}">
                <a16:creationId xmlns:a16="http://schemas.microsoft.com/office/drawing/2014/main" id="{EE130831-BB3B-87D4-0EF9-4AEDBEB7FFCD}"/>
              </a:ext>
            </a:extLst>
          </p:cNvPr>
          <p:cNvGrpSpPr/>
          <p:nvPr/>
        </p:nvGrpSpPr>
        <p:grpSpPr>
          <a:xfrm>
            <a:off x="-119316" y="-18824"/>
            <a:ext cx="12641515" cy="979488"/>
            <a:chOff x="-119316" y="-18824"/>
            <a:chExt cx="12641515" cy="979488"/>
          </a:xfrm>
        </p:grpSpPr>
        <p:pic>
          <p:nvPicPr>
            <p:cNvPr id="6" name="Afbeelding 5" descr="Afbeelding met gras, buiten, boom, lucht&#10;&#10;Automatisch gegenereerde beschrijving">
              <a:extLst>
                <a:ext uri="{FF2B5EF4-FFF2-40B4-BE49-F238E27FC236}">
                  <a16:creationId xmlns:a16="http://schemas.microsoft.com/office/drawing/2014/main" id="{0BCC9577-9087-2F28-3A71-601BCA8629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37" y="-18824"/>
              <a:ext cx="1750744" cy="583660"/>
            </a:xfrm>
            <a:prstGeom prst="rect">
              <a:avLst/>
            </a:prstGeom>
          </p:spPr>
        </p:pic>
        <p:pic>
          <p:nvPicPr>
            <p:cNvPr id="7" name="Afbeelding 6" descr="Afbeelding met gras, buiten, boom, lucht&#10;&#10;Automatisch gegenereerde beschrijving">
              <a:extLst>
                <a:ext uri="{FF2B5EF4-FFF2-40B4-BE49-F238E27FC236}">
                  <a16:creationId xmlns:a16="http://schemas.microsoft.com/office/drawing/2014/main" id="{2288741F-95B4-E608-4995-9F8763C4AA3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42015" y="-18824"/>
              <a:ext cx="1305984" cy="675736"/>
            </a:xfrm>
            <a:prstGeom prst="rect">
              <a:avLst/>
            </a:prstGeom>
          </p:spPr>
        </p:pic>
        <p:graphicFrame>
          <p:nvGraphicFramePr>
            <p:cNvPr id="8" name="Object 7">
              <a:extLst>
                <a:ext uri="{FF2B5EF4-FFF2-40B4-BE49-F238E27FC236}">
                  <a16:creationId xmlns:a16="http://schemas.microsoft.com/office/drawing/2014/main" id="{04B835C1-798C-CF4D-B4C9-F26EAA3C8A99}"/>
                </a:ext>
              </a:extLst>
            </p:cNvPr>
            <p:cNvGraphicFramePr>
              <a:graphicFrameLocks noChangeAspect="1"/>
            </p:cNvGraphicFramePr>
            <p:nvPr/>
          </p:nvGraphicFramePr>
          <p:xfrm>
            <a:off x="3048000" y="-18824"/>
            <a:ext cx="9144000" cy="979488"/>
          </p:xfrm>
          <a:graphic>
            <a:graphicData uri="http://schemas.openxmlformats.org/presentationml/2006/ole">
              <mc:AlternateContent xmlns:mc="http://schemas.openxmlformats.org/markup-compatibility/2006">
                <mc:Choice xmlns:v="urn:schemas-microsoft-com:vml" Requires="v">
                  <p:oleObj name="Image" r:id="rId5" imgW="5973586" imgH="639702" progId="Photoshop.Image.8">
                    <p:embed/>
                  </p:oleObj>
                </mc:Choice>
                <mc:Fallback>
                  <p:oleObj name="Image" r:id="rId5" imgW="5973586" imgH="639702" progId="Photoshop.Image.8">
                    <p:embed/>
                    <p:pic>
                      <p:nvPicPr>
                        <p:cNvPr id="8" name="Object 7">
                          <a:extLst>
                            <a:ext uri="{FF2B5EF4-FFF2-40B4-BE49-F238E27FC236}">
                              <a16:creationId xmlns:a16="http://schemas.microsoft.com/office/drawing/2014/main" id="{04B835C1-798C-CF4D-B4C9-F26EAA3C8A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8824"/>
                          <a:ext cx="914400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hthoek 8">
              <a:extLst>
                <a:ext uri="{FF2B5EF4-FFF2-40B4-BE49-F238E27FC236}">
                  <a16:creationId xmlns:a16="http://schemas.microsoft.com/office/drawing/2014/main" id="{FAC164CC-B5A2-443E-5BA2-8BF4DA711BC8}"/>
                </a:ext>
              </a:extLst>
            </p:cNvPr>
            <p:cNvSpPr/>
            <p:nvPr/>
          </p:nvSpPr>
          <p:spPr>
            <a:xfrm>
              <a:off x="-119316" y="564836"/>
              <a:ext cx="4707985" cy="395828"/>
            </a:xfrm>
            <a:prstGeom prst="rect">
              <a:avLst/>
            </a:prstGeom>
            <a:solidFill>
              <a:srgbClr val="114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0F980E1D-3E84-33F9-7E00-7D066270C718}"/>
                </a:ext>
              </a:extLst>
            </p:cNvPr>
            <p:cNvSpPr/>
            <p:nvPr/>
          </p:nvSpPr>
          <p:spPr>
            <a:xfrm>
              <a:off x="4588668" y="564836"/>
              <a:ext cx="7933531" cy="395828"/>
            </a:xfrm>
            <a:prstGeom prst="rect">
              <a:avLst/>
            </a:prstGeom>
            <a:solidFill>
              <a:srgbClr val="BED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Afbeelding met tekst&#10;&#10;Automatisch gegenereerde beschrijving">
              <a:extLst>
                <a:ext uri="{FF2B5EF4-FFF2-40B4-BE49-F238E27FC236}">
                  <a16:creationId xmlns:a16="http://schemas.microsoft.com/office/drawing/2014/main" id="{3D5B32D0-184D-C5CA-61C7-D064EEA619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pic>
        <p:nvPicPr>
          <p:cNvPr id="20" name="Afbeelding 19">
            <a:extLst>
              <a:ext uri="{FF2B5EF4-FFF2-40B4-BE49-F238E27FC236}">
                <a16:creationId xmlns:a16="http://schemas.microsoft.com/office/drawing/2014/main" id="{4AD02585-CB64-B398-C14B-09C28E8501B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22776" y="456045"/>
            <a:ext cx="2004554" cy="488990"/>
          </a:xfrm>
          <a:prstGeom prst="rect">
            <a:avLst/>
          </a:prstGeom>
        </p:spPr>
      </p:pic>
      <p:sp>
        <p:nvSpPr>
          <p:cNvPr id="2" name="Tekstvak 1">
            <a:extLst>
              <a:ext uri="{FF2B5EF4-FFF2-40B4-BE49-F238E27FC236}">
                <a16:creationId xmlns:a16="http://schemas.microsoft.com/office/drawing/2014/main" id="{1275B92E-1A1D-5595-81E6-9DFBC335FF57}"/>
              </a:ext>
            </a:extLst>
          </p:cNvPr>
          <p:cNvSpPr txBox="1"/>
          <p:nvPr/>
        </p:nvSpPr>
        <p:spPr>
          <a:xfrm>
            <a:off x="269217" y="1203700"/>
            <a:ext cx="8360228" cy="954107"/>
          </a:xfrm>
          <a:prstGeom prst="rect">
            <a:avLst/>
          </a:prstGeom>
          <a:noFill/>
        </p:spPr>
        <p:txBody>
          <a:bodyPr wrap="square" rtlCol="0">
            <a:spAutoFit/>
          </a:bodyPr>
          <a:lstStyle/>
          <a:p>
            <a:r>
              <a:rPr lang="nl-NL" sz="2000" b="1" dirty="0"/>
              <a:t>3.   Wat hebben we gedaan?</a:t>
            </a:r>
          </a:p>
          <a:p>
            <a:pPr lvl="1"/>
            <a:endParaRPr lang="nl-NL" b="1" dirty="0"/>
          </a:p>
          <a:p>
            <a:pPr marL="285750" indent="-285750">
              <a:buFontTx/>
              <a:buChar char="-"/>
            </a:pPr>
            <a:endParaRPr lang="nl-NL" b="1" dirty="0"/>
          </a:p>
        </p:txBody>
      </p:sp>
      <p:sp>
        <p:nvSpPr>
          <p:cNvPr id="3" name="Tekstvak 2">
            <a:extLst>
              <a:ext uri="{FF2B5EF4-FFF2-40B4-BE49-F238E27FC236}">
                <a16:creationId xmlns:a16="http://schemas.microsoft.com/office/drawing/2014/main" id="{1BD3D4BE-603A-DE80-0F44-55F1FE4FDC23}"/>
              </a:ext>
            </a:extLst>
          </p:cNvPr>
          <p:cNvSpPr txBox="1"/>
          <p:nvPr/>
        </p:nvSpPr>
        <p:spPr>
          <a:xfrm>
            <a:off x="657384" y="1796208"/>
            <a:ext cx="10486332" cy="4247317"/>
          </a:xfrm>
          <a:prstGeom prst="rect">
            <a:avLst/>
          </a:prstGeom>
          <a:noFill/>
        </p:spPr>
        <p:txBody>
          <a:bodyPr wrap="square" rtlCol="0">
            <a:spAutoFit/>
          </a:bodyPr>
          <a:lstStyle/>
          <a:p>
            <a:pPr marL="285750" indent="-285750">
              <a:buFontTx/>
              <a:buChar char="-"/>
            </a:pPr>
            <a:r>
              <a:rPr lang="nl-NL" dirty="0"/>
              <a:t>2x </a:t>
            </a:r>
            <a:r>
              <a:rPr lang="nl-NL" dirty="0" err="1"/>
              <a:t>klankbordgroepbijeenkomst</a:t>
            </a:r>
            <a:r>
              <a:rPr lang="nl-NL" dirty="0"/>
              <a:t> waarbij de visie en het ontwerp is besproken </a:t>
            </a:r>
            <a:endParaRPr lang="nl-NL" i="1" dirty="0"/>
          </a:p>
          <a:p>
            <a:pPr marL="285750" indent="-285750">
              <a:buFontTx/>
              <a:buChar char="-"/>
            </a:pPr>
            <a:endParaRPr lang="nl-NL" dirty="0"/>
          </a:p>
          <a:p>
            <a:pPr marL="285750" indent="-285750">
              <a:buFontTx/>
              <a:buChar char="-"/>
            </a:pPr>
            <a:r>
              <a:rPr lang="nl-NL" dirty="0"/>
              <a:t>Ongevallenanalyse kruising Provincialeweg -&gt; het is een druk punt, maar geen ‘blackspot’ waar zware ongevallen gebeuren. We maken de kruising overzichtelijker en veiliger.</a:t>
            </a:r>
          </a:p>
          <a:p>
            <a:pPr marL="285750" indent="-285750">
              <a:buFontTx/>
              <a:buChar char="-"/>
            </a:pPr>
            <a:endParaRPr lang="nl-NL" dirty="0"/>
          </a:p>
          <a:p>
            <a:pPr marL="285750" indent="-285750">
              <a:buFontTx/>
              <a:buChar char="-"/>
            </a:pPr>
            <a:r>
              <a:rPr lang="nl-NL" dirty="0"/>
              <a:t>Parkeerverbod Provincialeweg – Vredeslaan</a:t>
            </a:r>
          </a:p>
          <a:p>
            <a:pPr marL="285750" indent="-285750">
              <a:buFontTx/>
              <a:buChar char="-"/>
            </a:pPr>
            <a:endParaRPr lang="nl-NL" dirty="0"/>
          </a:p>
          <a:p>
            <a:pPr marL="285750" indent="-285750">
              <a:buFontTx/>
              <a:buChar char="-"/>
            </a:pPr>
            <a:r>
              <a:rPr lang="nl-NL" dirty="0"/>
              <a:t>Bestraten trottoir Bovenstraat</a:t>
            </a:r>
          </a:p>
          <a:p>
            <a:pPr marL="285750" indent="-285750">
              <a:buFontTx/>
              <a:buChar char="-"/>
            </a:pPr>
            <a:endParaRPr lang="nl-NL" dirty="0"/>
          </a:p>
          <a:p>
            <a:pPr marL="285750" indent="-285750">
              <a:buFontTx/>
              <a:buChar char="-"/>
            </a:pPr>
            <a:r>
              <a:rPr lang="nl-NL" dirty="0"/>
              <a:t>Kids-consulting</a:t>
            </a:r>
          </a:p>
          <a:p>
            <a:pPr marL="285750" indent="-285750">
              <a:buFontTx/>
              <a:buChar char="-"/>
            </a:pPr>
            <a:endParaRPr lang="nl-NL" dirty="0"/>
          </a:p>
          <a:p>
            <a:pPr marL="285750" indent="-285750">
              <a:buFontTx/>
              <a:buChar char="-"/>
            </a:pPr>
            <a:r>
              <a:rPr lang="nl-NL" dirty="0"/>
              <a:t>Overleg met school</a:t>
            </a:r>
          </a:p>
          <a:p>
            <a:pPr marL="285750" indent="-285750">
              <a:buFontTx/>
              <a:buChar char="-"/>
            </a:pPr>
            <a:endParaRPr lang="nl-NL" dirty="0"/>
          </a:p>
          <a:p>
            <a:pPr marL="285750" indent="-285750">
              <a:buFontTx/>
              <a:buChar char="-"/>
            </a:pPr>
            <a:r>
              <a:rPr lang="nl-NL" dirty="0"/>
              <a:t>Parkeeronderzoek</a:t>
            </a:r>
          </a:p>
          <a:p>
            <a:pPr marL="285750" indent="-285750">
              <a:buFontTx/>
              <a:buChar char="-"/>
            </a:pPr>
            <a:endParaRPr lang="nl-NL" dirty="0"/>
          </a:p>
        </p:txBody>
      </p:sp>
    </p:spTree>
    <p:extLst>
      <p:ext uri="{BB962C8B-B14F-4D97-AF65-F5344CB8AC3E}">
        <p14:creationId xmlns:p14="http://schemas.microsoft.com/office/powerpoint/2010/main" val="549329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8B37F9C8-7D88-7006-650A-A4481BAC2C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nvGrpSpPr>
          <p:cNvPr id="5" name="Groep 4">
            <a:extLst>
              <a:ext uri="{FF2B5EF4-FFF2-40B4-BE49-F238E27FC236}">
                <a16:creationId xmlns:a16="http://schemas.microsoft.com/office/drawing/2014/main" id="{EE130831-BB3B-87D4-0EF9-4AEDBEB7FFCD}"/>
              </a:ext>
            </a:extLst>
          </p:cNvPr>
          <p:cNvGrpSpPr/>
          <p:nvPr/>
        </p:nvGrpSpPr>
        <p:grpSpPr>
          <a:xfrm>
            <a:off x="-119316" y="-18824"/>
            <a:ext cx="12641515" cy="979488"/>
            <a:chOff x="-119316" y="-18824"/>
            <a:chExt cx="12641515" cy="979488"/>
          </a:xfrm>
        </p:grpSpPr>
        <p:pic>
          <p:nvPicPr>
            <p:cNvPr id="6" name="Afbeelding 5" descr="Afbeelding met gras, buiten, boom, lucht&#10;&#10;Automatisch gegenereerde beschrijving">
              <a:extLst>
                <a:ext uri="{FF2B5EF4-FFF2-40B4-BE49-F238E27FC236}">
                  <a16:creationId xmlns:a16="http://schemas.microsoft.com/office/drawing/2014/main" id="{0BCC9577-9087-2F28-3A71-601BCA8629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37" y="-18824"/>
              <a:ext cx="1750744" cy="583660"/>
            </a:xfrm>
            <a:prstGeom prst="rect">
              <a:avLst/>
            </a:prstGeom>
          </p:spPr>
        </p:pic>
        <p:pic>
          <p:nvPicPr>
            <p:cNvPr id="7" name="Afbeelding 6" descr="Afbeelding met gras, buiten, boom, lucht&#10;&#10;Automatisch gegenereerde beschrijving">
              <a:extLst>
                <a:ext uri="{FF2B5EF4-FFF2-40B4-BE49-F238E27FC236}">
                  <a16:creationId xmlns:a16="http://schemas.microsoft.com/office/drawing/2014/main" id="{2288741F-95B4-E608-4995-9F8763C4AA3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42015" y="-18824"/>
              <a:ext cx="1305984" cy="675736"/>
            </a:xfrm>
            <a:prstGeom prst="rect">
              <a:avLst/>
            </a:prstGeom>
          </p:spPr>
        </p:pic>
        <p:graphicFrame>
          <p:nvGraphicFramePr>
            <p:cNvPr id="8" name="Object 7">
              <a:extLst>
                <a:ext uri="{FF2B5EF4-FFF2-40B4-BE49-F238E27FC236}">
                  <a16:creationId xmlns:a16="http://schemas.microsoft.com/office/drawing/2014/main" id="{04B835C1-798C-CF4D-B4C9-F26EAA3C8A99}"/>
                </a:ext>
              </a:extLst>
            </p:cNvPr>
            <p:cNvGraphicFramePr>
              <a:graphicFrameLocks noChangeAspect="1"/>
            </p:cNvGraphicFramePr>
            <p:nvPr/>
          </p:nvGraphicFramePr>
          <p:xfrm>
            <a:off x="3048000" y="-18824"/>
            <a:ext cx="9144000" cy="979488"/>
          </p:xfrm>
          <a:graphic>
            <a:graphicData uri="http://schemas.openxmlformats.org/presentationml/2006/ole">
              <mc:AlternateContent xmlns:mc="http://schemas.openxmlformats.org/markup-compatibility/2006">
                <mc:Choice xmlns:v="urn:schemas-microsoft-com:vml" Requires="v">
                  <p:oleObj name="Image" r:id="rId5" imgW="5973586" imgH="639702" progId="Photoshop.Image.8">
                    <p:embed/>
                  </p:oleObj>
                </mc:Choice>
                <mc:Fallback>
                  <p:oleObj name="Image" r:id="rId5" imgW="5973586" imgH="639702" progId="Photoshop.Image.8">
                    <p:embed/>
                    <p:pic>
                      <p:nvPicPr>
                        <p:cNvPr id="8" name="Object 7">
                          <a:extLst>
                            <a:ext uri="{FF2B5EF4-FFF2-40B4-BE49-F238E27FC236}">
                              <a16:creationId xmlns:a16="http://schemas.microsoft.com/office/drawing/2014/main" id="{04B835C1-798C-CF4D-B4C9-F26EAA3C8A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8824"/>
                          <a:ext cx="914400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hthoek 8">
              <a:extLst>
                <a:ext uri="{FF2B5EF4-FFF2-40B4-BE49-F238E27FC236}">
                  <a16:creationId xmlns:a16="http://schemas.microsoft.com/office/drawing/2014/main" id="{FAC164CC-B5A2-443E-5BA2-8BF4DA711BC8}"/>
                </a:ext>
              </a:extLst>
            </p:cNvPr>
            <p:cNvSpPr/>
            <p:nvPr/>
          </p:nvSpPr>
          <p:spPr>
            <a:xfrm>
              <a:off x="-119316" y="564836"/>
              <a:ext cx="4707985" cy="395828"/>
            </a:xfrm>
            <a:prstGeom prst="rect">
              <a:avLst/>
            </a:prstGeom>
            <a:solidFill>
              <a:srgbClr val="114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0F980E1D-3E84-33F9-7E00-7D066270C718}"/>
                </a:ext>
              </a:extLst>
            </p:cNvPr>
            <p:cNvSpPr/>
            <p:nvPr/>
          </p:nvSpPr>
          <p:spPr>
            <a:xfrm>
              <a:off x="4588668" y="564836"/>
              <a:ext cx="7933531" cy="395828"/>
            </a:xfrm>
            <a:prstGeom prst="rect">
              <a:avLst/>
            </a:prstGeom>
            <a:solidFill>
              <a:srgbClr val="BED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Afbeelding met tekst&#10;&#10;Automatisch gegenereerde beschrijving">
              <a:extLst>
                <a:ext uri="{FF2B5EF4-FFF2-40B4-BE49-F238E27FC236}">
                  <a16:creationId xmlns:a16="http://schemas.microsoft.com/office/drawing/2014/main" id="{3D5B32D0-184D-C5CA-61C7-D064EEA619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sp>
        <p:nvSpPr>
          <p:cNvPr id="12" name="Titel 1">
            <a:extLst>
              <a:ext uri="{FF2B5EF4-FFF2-40B4-BE49-F238E27FC236}">
                <a16:creationId xmlns:a16="http://schemas.microsoft.com/office/drawing/2014/main" id="{1D7A6A3D-538A-65E5-ADB5-DB92298B1224}"/>
              </a:ext>
            </a:extLst>
          </p:cNvPr>
          <p:cNvSpPr txBox="1">
            <a:spLocks/>
          </p:cNvSpPr>
          <p:nvPr/>
        </p:nvSpPr>
        <p:spPr>
          <a:xfrm>
            <a:off x="297893" y="1148496"/>
            <a:ext cx="11596213" cy="11430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nl-NL" sz="3200" b="1" dirty="0">
                <a:ea typeface="+mj-ea"/>
                <a:cs typeface="+mj-cs"/>
              </a:rPr>
              <a:t>Inhoud presentatie</a:t>
            </a:r>
          </a:p>
        </p:txBody>
      </p:sp>
      <p:sp>
        <p:nvSpPr>
          <p:cNvPr id="2" name="Tekstvak 1">
            <a:extLst>
              <a:ext uri="{FF2B5EF4-FFF2-40B4-BE49-F238E27FC236}">
                <a16:creationId xmlns:a16="http://schemas.microsoft.com/office/drawing/2014/main" id="{29DD867E-F2A8-87FE-A6D8-7615B92C5399}"/>
              </a:ext>
            </a:extLst>
          </p:cNvPr>
          <p:cNvSpPr txBox="1"/>
          <p:nvPr/>
        </p:nvSpPr>
        <p:spPr>
          <a:xfrm>
            <a:off x="872935" y="2262755"/>
            <a:ext cx="8360228" cy="4370427"/>
          </a:xfrm>
          <a:prstGeom prst="rect">
            <a:avLst/>
          </a:prstGeom>
          <a:noFill/>
        </p:spPr>
        <p:txBody>
          <a:bodyPr wrap="square" rtlCol="0">
            <a:spAutoFit/>
          </a:bodyPr>
          <a:lstStyle/>
          <a:p>
            <a:pPr marL="342900" indent="-342900">
              <a:buAutoNum type="arabicPeriod"/>
            </a:pPr>
            <a:r>
              <a:rPr lang="nl-NL" sz="2000" dirty="0"/>
              <a:t>Toelichting proces: van visie tot voorlopig ontwerp</a:t>
            </a:r>
          </a:p>
          <a:p>
            <a:pPr marL="342900" indent="-342900">
              <a:buAutoNum type="arabicPeriod"/>
            </a:pPr>
            <a:endParaRPr lang="nl-NL" sz="2000" b="1" dirty="0"/>
          </a:p>
          <a:p>
            <a:pPr marL="342900" indent="-342900">
              <a:buFontTx/>
              <a:buAutoNum type="arabicPeriod"/>
            </a:pPr>
            <a:r>
              <a:rPr lang="nl-NL" sz="2000" dirty="0"/>
              <a:t>Terugblik beginspraak en klankbordgroep</a:t>
            </a:r>
          </a:p>
          <a:p>
            <a:pPr marL="342900" indent="-342900">
              <a:buAutoNum type="arabicPeriod"/>
            </a:pPr>
            <a:endParaRPr lang="nl-NL" sz="2000" dirty="0"/>
          </a:p>
          <a:p>
            <a:pPr marL="342900" indent="-342900">
              <a:buAutoNum type="arabicPeriod"/>
            </a:pPr>
            <a:r>
              <a:rPr lang="nl-NL" sz="2000" dirty="0"/>
              <a:t>Wat hebben we gedaan?</a:t>
            </a:r>
          </a:p>
          <a:p>
            <a:pPr marL="342900" indent="-342900">
              <a:buAutoNum type="arabicPeriod"/>
            </a:pPr>
            <a:endParaRPr lang="nl-NL" sz="2000" dirty="0"/>
          </a:p>
          <a:p>
            <a:pPr marL="342900" indent="-342900">
              <a:buAutoNum type="arabicPeriod"/>
            </a:pPr>
            <a:r>
              <a:rPr lang="nl-NL" sz="2000" b="1" dirty="0"/>
              <a:t>Voorlopig ontwerp </a:t>
            </a:r>
            <a:r>
              <a:rPr lang="nl-NL" sz="2000" b="1" dirty="0" err="1"/>
              <a:t>Bovenstraat</a:t>
            </a:r>
            <a:endParaRPr lang="nl-NL" sz="2000" b="1" dirty="0"/>
          </a:p>
          <a:p>
            <a:pPr marL="342900" indent="-342900">
              <a:buAutoNum type="arabicPeriod"/>
            </a:pPr>
            <a:endParaRPr lang="nl-NL" sz="2000" dirty="0"/>
          </a:p>
          <a:p>
            <a:pPr marL="342900" indent="-342900">
              <a:buAutoNum type="arabicPeriod"/>
            </a:pPr>
            <a:r>
              <a:rPr lang="nl-NL" sz="2000" dirty="0"/>
              <a:t>Water/riolering </a:t>
            </a:r>
          </a:p>
          <a:p>
            <a:pPr marL="342900" indent="-342900">
              <a:buAutoNum type="arabicPeriod"/>
            </a:pPr>
            <a:endParaRPr lang="nl-NL" sz="2000" b="1" dirty="0"/>
          </a:p>
          <a:p>
            <a:pPr marL="342900" indent="-342900">
              <a:buAutoNum type="arabicPeriod"/>
            </a:pPr>
            <a:r>
              <a:rPr lang="nl-NL" sz="2000" dirty="0"/>
              <a:t>Groene voortuinen</a:t>
            </a:r>
          </a:p>
          <a:p>
            <a:pPr marL="342900" indent="-342900">
              <a:buAutoNum type="arabicPeriod"/>
            </a:pPr>
            <a:endParaRPr lang="nl-NL" sz="2000" dirty="0"/>
          </a:p>
          <a:p>
            <a:pPr marL="342900" indent="-342900">
              <a:buAutoNum type="arabicPeriod"/>
            </a:pPr>
            <a:r>
              <a:rPr lang="nl-NL" sz="2000" dirty="0"/>
              <a:t>Bespreken voorlopig ontwerp bij de posters</a:t>
            </a:r>
            <a:endParaRPr lang="nl-NL" dirty="0"/>
          </a:p>
          <a:p>
            <a:pPr marL="285750" indent="-285750">
              <a:buFontTx/>
              <a:buChar char="-"/>
            </a:pPr>
            <a:endParaRPr lang="nl-NL" dirty="0"/>
          </a:p>
        </p:txBody>
      </p:sp>
      <p:pic>
        <p:nvPicPr>
          <p:cNvPr id="14" name="Afbeelding 13">
            <a:extLst>
              <a:ext uri="{FF2B5EF4-FFF2-40B4-BE49-F238E27FC236}">
                <a16:creationId xmlns:a16="http://schemas.microsoft.com/office/drawing/2014/main" id="{7D6DA5D5-EF63-6843-E4CA-01CF846A5E1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22776" y="456045"/>
            <a:ext cx="2004554" cy="488990"/>
          </a:xfrm>
          <a:prstGeom prst="rect">
            <a:avLst/>
          </a:prstGeom>
        </p:spPr>
      </p:pic>
    </p:spTree>
    <p:extLst>
      <p:ext uri="{BB962C8B-B14F-4D97-AF65-F5344CB8AC3E}">
        <p14:creationId xmlns:p14="http://schemas.microsoft.com/office/powerpoint/2010/main" val="409095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8B37F9C8-7D88-7006-650A-A4481BAC2C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nvGrpSpPr>
          <p:cNvPr id="5" name="Groep 4">
            <a:extLst>
              <a:ext uri="{FF2B5EF4-FFF2-40B4-BE49-F238E27FC236}">
                <a16:creationId xmlns:a16="http://schemas.microsoft.com/office/drawing/2014/main" id="{EE130831-BB3B-87D4-0EF9-4AEDBEB7FFCD}"/>
              </a:ext>
            </a:extLst>
          </p:cNvPr>
          <p:cNvGrpSpPr/>
          <p:nvPr/>
        </p:nvGrpSpPr>
        <p:grpSpPr>
          <a:xfrm>
            <a:off x="-119316" y="-18824"/>
            <a:ext cx="12641515" cy="979488"/>
            <a:chOff x="-119316" y="-18824"/>
            <a:chExt cx="12641515" cy="979488"/>
          </a:xfrm>
        </p:grpSpPr>
        <p:pic>
          <p:nvPicPr>
            <p:cNvPr id="6" name="Afbeelding 5" descr="Afbeelding met gras, buiten, boom, lucht&#10;&#10;Automatisch gegenereerde beschrijving">
              <a:extLst>
                <a:ext uri="{FF2B5EF4-FFF2-40B4-BE49-F238E27FC236}">
                  <a16:creationId xmlns:a16="http://schemas.microsoft.com/office/drawing/2014/main" id="{0BCC9577-9087-2F28-3A71-601BCA8629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37" y="-18824"/>
              <a:ext cx="1750744" cy="583660"/>
            </a:xfrm>
            <a:prstGeom prst="rect">
              <a:avLst/>
            </a:prstGeom>
          </p:spPr>
        </p:pic>
        <p:pic>
          <p:nvPicPr>
            <p:cNvPr id="7" name="Afbeelding 6" descr="Afbeelding met gras, buiten, boom, lucht&#10;&#10;Automatisch gegenereerde beschrijving">
              <a:extLst>
                <a:ext uri="{FF2B5EF4-FFF2-40B4-BE49-F238E27FC236}">
                  <a16:creationId xmlns:a16="http://schemas.microsoft.com/office/drawing/2014/main" id="{2288741F-95B4-E608-4995-9F8763C4AA3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42015" y="-18824"/>
              <a:ext cx="1305984" cy="675736"/>
            </a:xfrm>
            <a:prstGeom prst="rect">
              <a:avLst/>
            </a:prstGeom>
          </p:spPr>
        </p:pic>
        <p:graphicFrame>
          <p:nvGraphicFramePr>
            <p:cNvPr id="8" name="Object 7">
              <a:extLst>
                <a:ext uri="{FF2B5EF4-FFF2-40B4-BE49-F238E27FC236}">
                  <a16:creationId xmlns:a16="http://schemas.microsoft.com/office/drawing/2014/main" id="{04B835C1-798C-CF4D-B4C9-F26EAA3C8A99}"/>
                </a:ext>
              </a:extLst>
            </p:cNvPr>
            <p:cNvGraphicFramePr>
              <a:graphicFrameLocks noChangeAspect="1"/>
            </p:cNvGraphicFramePr>
            <p:nvPr/>
          </p:nvGraphicFramePr>
          <p:xfrm>
            <a:off x="3048000" y="-18824"/>
            <a:ext cx="9144000" cy="979488"/>
          </p:xfrm>
          <a:graphic>
            <a:graphicData uri="http://schemas.openxmlformats.org/presentationml/2006/ole">
              <mc:AlternateContent xmlns:mc="http://schemas.openxmlformats.org/markup-compatibility/2006">
                <mc:Choice xmlns:v="urn:schemas-microsoft-com:vml" Requires="v">
                  <p:oleObj name="Image" r:id="rId5" imgW="5973586" imgH="639702" progId="Photoshop.Image.8">
                    <p:embed/>
                  </p:oleObj>
                </mc:Choice>
                <mc:Fallback>
                  <p:oleObj name="Image" r:id="rId5" imgW="5973586" imgH="639702" progId="Photoshop.Image.8">
                    <p:embed/>
                    <p:pic>
                      <p:nvPicPr>
                        <p:cNvPr id="8" name="Object 7">
                          <a:extLst>
                            <a:ext uri="{FF2B5EF4-FFF2-40B4-BE49-F238E27FC236}">
                              <a16:creationId xmlns:a16="http://schemas.microsoft.com/office/drawing/2014/main" id="{04B835C1-798C-CF4D-B4C9-F26EAA3C8A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8824"/>
                          <a:ext cx="914400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hthoek 8">
              <a:extLst>
                <a:ext uri="{FF2B5EF4-FFF2-40B4-BE49-F238E27FC236}">
                  <a16:creationId xmlns:a16="http://schemas.microsoft.com/office/drawing/2014/main" id="{FAC164CC-B5A2-443E-5BA2-8BF4DA711BC8}"/>
                </a:ext>
              </a:extLst>
            </p:cNvPr>
            <p:cNvSpPr/>
            <p:nvPr/>
          </p:nvSpPr>
          <p:spPr>
            <a:xfrm>
              <a:off x="-119316" y="564836"/>
              <a:ext cx="4707985" cy="395828"/>
            </a:xfrm>
            <a:prstGeom prst="rect">
              <a:avLst/>
            </a:prstGeom>
            <a:solidFill>
              <a:srgbClr val="114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0F980E1D-3E84-33F9-7E00-7D066270C718}"/>
                </a:ext>
              </a:extLst>
            </p:cNvPr>
            <p:cNvSpPr/>
            <p:nvPr/>
          </p:nvSpPr>
          <p:spPr>
            <a:xfrm>
              <a:off x="4588668" y="564836"/>
              <a:ext cx="7933531" cy="395828"/>
            </a:xfrm>
            <a:prstGeom prst="rect">
              <a:avLst/>
            </a:prstGeom>
            <a:solidFill>
              <a:srgbClr val="BED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Afbeelding met tekst&#10;&#10;Automatisch gegenereerde beschrijving">
              <a:extLst>
                <a:ext uri="{FF2B5EF4-FFF2-40B4-BE49-F238E27FC236}">
                  <a16:creationId xmlns:a16="http://schemas.microsoft.com/office/drawing/2014/main" id="{3D5B32D0-184D-C5CA-61C7-D064EEA619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pic>
        <p:nvPicPr>
          <p:cNvPr id="13" name="Afbeelding 12" descr="Afbeelding met kaart&#10;&#10;Automatisch gegenereerde beschrijving">
            <a:extLst>
              <a:ext uri="{FF2B5EF4-FFF2-40B4-BE49-F238E27FC236}">
                <a16:creationId xmlns:a16="http://schemas.microsoft.com/office/drawing/2014/main" id="{934EB855-592E-EE6F-EB95-6AF8BFD8B3A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143375" y="960068"/>
            <a:ext cx="8048624" cy="5897932"/>
          </a:xfrm>
          <a:prstGeom prst="rect">
            <a:avLst/>
          </a:prstGeom>
        </p:spPr>
      </p:pic>
      <p:sp>
        <p:nvSpPr>
          <p:cNvPr id="14" name="Tekstvak 13">
            <a:extLst>
              <a:ext uri="{FF2B5EF4-FFF2-40B4-BE49-F238E27FC236}">
                <a16:creationId xmlns:a16="http://schemas.microsoft.com/office/drawing/2014/main" id="{D088D500-800F-7D67-63E4-9438DA66A62D}"/>
              </a:ext>
            </a:extLst>
          </p:cNvPr>
          <p:cNvSpPr txBox="1"/>
          <p:nvPr/>
        </p:nvSpPr>
        <p:spPr>
          <a:xfrm>
            <a:off x="653368" y="2280397"/>
            <a:ext cx="3784829" cy="3170099"/>
          </a:xfrm>
          <a:prstGeom prst="rect">
            <a:avLst/>
          </a:prstGeom>
          <a:noFill/>
        </p:spPr>
        <p:txBody>
          <a:bodyPr wrap="square" rtlCol="0">
            <a:spAutoFit/>
          </a:bodyPr>
          <a:lstStyle/>
          <a:p>
            <a:r>
              <a:rPr lang="nl-NL" dirty="0" err="1"/>
              <a:t>Bovenstraat</a:t>
            </a:r>
            <a:r>
              <a:rPr lang="nl-NL" dirty="0"/>
              <a:t> is oud lint</a:t>
            </a:r>
          </a:p>
          <a:p>
            <a:endParaRPr lang="nl-NL" dirty="0"/>
          </a:p>
          <a:p>
            <a:r>
              <a:rPr lang="nl-NL" dirty="0"/>
              <a:t>Kenmerken lintbebouwing</a:t>
            </a:r>
          </a:p>
          <a:p>
            <a:pPr marL="342900" indent="-342900">
              <a:buFontTx/>
              <a:buChar char="-"/>
            </a:pPr>
            <a:r>
              <a:rPr lang="nl-NL" dirty="0"/>
              <a:t>Verspreid staande nutsbomen</a:t>
            </a:r>
          </a:p>
          <a:p>
            <a:pPr marL="342900" indent="-342900">
              <a:buFontTx/>
              <a:buChar char="-"/>
            </a:pPr>
            <a:r>
              <a:rPr lang="nl-NL" dirty="0"/>
              <a:t>Verspringende rooilijnen</a:t>
            </a:r>
          </a:p>
          <a:p>
            <a:pPr marL="342900" indent="-342900">
              <a:buFontTx/>
              <a:buChar char="-"/>
            </a:pPr>
            <a:r>
              <a:rPr lang="nl-NL" dirty="0"/>
              <a:t>Kleinschalig, intiem karakter </a:t>
            </a:r>
          </a:p>
          <a:p>
            <a:pPr marL="342900" indent="-342900">
              <a:buFontTx/>
              <a:buChar char="-"/>
            </a:pPr>
            <a:r>
              <a:rPr lang="nl-NL" dirty="0" err="1"/>
              <a:t>Wegkruis</a:t>
            </a:r>
            <a:r>
              <a:rPr lang="nl-NL" dirty="0"/>
              <a:t> </a:t>
            </a:r>
          </a:p>
          <a:p>
            <a:pPr marL="342900" indent="-342900">
              <a:buFontTx/>
              <a:buChar char="-"/>
            </a:pPr>
            <a:endParaRPr lang="nl-NL" dirty="0"/>
          </a:p>
          <a:p>
            <a:r>
              <a:rPr lang="nl-NL" dirty="0"/>
              <a:t>Met deze inspiratie uit het verleden willen we aan de slag.</a:t>
            </a:r>
          </a:p>
          <a:p>
            <a:endParaRPr lang="nl-NL" sz="2000" dirty="0"/>
          </a:p>
        </p:txBody>
      </p:sp>
      <p:pic>
        <p:nvPicPr>
          <p:cNvPr id="17" name="Afbeelding 16">
            <a:extLst>
              <a:ext uri="{FF2B5EF4-FFF2-40B4-BE49-F238E27FC236}">
                <a16:creationId xmlns:a16="http://schemas.microsoft.com/office/drawing/2014/main" id="{FF479A31-CA92-9830-BBBA-EAD84153252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22776" y="456045"/>
            <a:ext cx="2004554" cy="488990"/>
          </a:xfrm>
          <a:prstGeom prst="rect">
            <a:avLst/>
          </a:prstGeom>
        </p:spPr>
      </p:pic>
      <p:sp>
        <p:nvSpPr>
          <p:cNvPr id="3" name="Tekstvak 2">
            <a:extLst>
              <a:ext uri="{FF2B5EF4-FFF2-40B4-BE49-F238E27FC236}">
                <a16:creationId xmlns:a16="http://schemas.microsoft.com/office/drawing/2014/main" id="{C8D34E2D-5516-1DAF-C267-4825A6706BA1}"/>
              </a:ext>
            </a:extLst>
          </p:cNvPr>
          <p:cNvSpPr txBox="1"/>
          <p:nvPr/>
        </p:nvSpPr>
        <p:spPr>
          <a:xfrm>
            <a:off x="653368" y="1515833"/>
            <a:ext cx="6319614" cy="369332"/>
          </a:xfrm>
          <a:prstGeom prst="rect">
            <a:avLst/>
          </a:prstGeom>
          <a:noFill/>
        </p:spPr>
        <p:txBody>
          <a:bodyPr wrap="square">
            <a:spAutoFit/>
          </a:bodyPr>
          <a:lstStyle/>
          <a:p>
            <a:r>
              <a:rPr lang="nl-NL" u="sng" dirty="0"/>
              <a:t>Inventarisatie en analyse</a:t>
            </a:r>
            <a:endParaRPr lang="nl-NL" sz="1800" u="sng" dirty="0"/>
          </a:p>
        </p:txBody>
      </p:sp>
      <p:sp>
        <p:nvSpPr>
          <p:cNvPr id="12" name="Tekstvak 11">
            <a:extLst>
              <a:ext uri="{FF2B5EF4-FFF2-40B4-BE49-F238E27FC236}">
                <a16:creationId xmlns:a16="http://schemas.microsoft.com/office/drawing/2014/main" id="{C00EF3A1-4B39-C88D-2929-4216E2BF3F4C}"/>
              </a:ext>
            </a:extLst>
          </p:cNvPr>
          <p:cNvSpPr txBox="1"/>
          <p:nvPr/>
        </p:nvSpPr>
        <p:spPr>
          <a:xfrm>
            <a:off x="269217" y="1203700"/>
            <a:ext cx="8360228" cy="400110"/>
          </a:xfrm>
          <a:prstGeom prst="rect">
            <a:avLst/>
          </a:prstGeom>
          <a:noFill/>
        </p:spPr>
        <p:txBody>
          <a:bodyPr wrap="square" rtlCol="0">
            <a:spAutoFit/>
          </a:bodyPr>
          <a:lstStyle/>
          <a:p>
            <a:r>
              <a:rPr lang="nl-NL" sz="2000" b="1" dirty="0"/>
              <a:t>4.   Voorlopig ontwerp </a:t>
            </a:r>
            <a:r>
              <a:rPr lang="nl-NL" sz="2000" b="1" dirty="0" err="1"/>
              <a:t>Bovenstraat</a:t>
            </a:r>
            <a:endParaRPr lang="nl-NL" b="1" dirty="0"/>
          </a:p>
        </p:txBody>
      </p:sp>
    </p:spTree>
    <p:extLst>
      <p:ext uri="{BB962C8B-B14F-4D97-AF65-F5344CB8AC3E}">
        <p14:creationId xmlns:p14="http://schemas.microsoft.com/office/powerpoint/2010/main" val="3125530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8B37F9C8-7D88-7006-650A-A4481BAC2C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nvGrpSpPr>
          <p:cNvPr id="5" name="Groep 4">
            <a:extLst>
              <a:ext uri="{FF2B5EF4-FFF2-40B4-BE49-F238E27FC236}">
                <a16:creationId xmlns:a16="http://schemas.microsoft.com/office/drawing/2014/main" id="{EE130831-BB3B-87D4-0EF9-4AEDBEB7FFCD}"/>
              </a:ext>
            </a:extLst>
          </p:cNvPr>
          <p:cNvGrpSpPr/>
          <p:nvPr/>
        </p:nvGrpSpPr>
        <p:grpSpPr>
          <a:xfrm>
            <a:off x="-119316" y="-18824"/>
            <a:ext cx="12641515" cy="979488"/>
            <a:chOff x="-119316" y="-18824"/>
            <a:chExt cx="12641515" cy="979488"/>
          </a:xfrm>
        </p:grpSpPr>
        <p:pic>
          <p:nvPicPr>
            <p:cNvPr id="6" name="Afbeelding 5" descr="Afbeelding met gras, buiten, boom, lucht&#10;&#10;Automatisch gegenereerde beschrijving">
              <a:extLst>
                <a:ext uri="{FF2B5EF4-FFF2-40B4-BE49-F238E27FC236}">
                  <a16:creationId xmlns:a16="http://schemas.microsoft.com/office/drawing/2014/main" id="{0BCC9577-9087-2F28-3A71-601BCA8629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37" y="-18824"/>
              <a:ext cx="1750744" cy="583660"/>
            </a:xfrm>
            <a:prstGeom prst="rect">
              <a:avLst/>
            </a:prstGeom>
          </p:spPr>
        </p:pic>
        <p:pic>
          <p:nvPicPr>
            <p:cNvPr id="7" name="Afbeelding 6" descr="Afbeelding met gras, buiten, boom, lucht&#10;&#10;Automatisch gegenereerde beschrijving">
              <a:extLst>
                <a:ext uri="{FF2B5EF4-FFF2-40B4-BE49-F238E27FC236}">
                  <a16:creationId xmlns:a16="http://schemas.microsoft.com/office/drawing/2014/main" id="{2288741F-95B4-E608-4995-9F8763C4AA3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42015" y="-18824"/>
              <a:ext cx="1305984" cy="675736"/>
            </a:xfrm>
            <a:prstGeom prst="rect">
              <a:avLst/>
            </a:prstGeom>
          </p:spPr>
        </p:pic>
        <p:graphicFrame>
          <p:nvGraphicFramePr>
            <p:cNvPr id="8" name="Object 7">
              <a:extLst>
                <a:ext uri="{FF2B5EF4-FFF2-40B4-BE49-F238E27FC236}">
                  <a16:creationId xmlns:a16="http://schemas.microsoft.com/office/drawing/2014/main" id="{04B835C1-798C-CF4D-B4C9-F26EAA3C8A99}"/>
                </a:ext>
              </a:extLst>
            </p:cNvPr>
            <p:cNvGraphicFramePr>
              <a:graphicFrameLocks noChangeAspect="1"/>
            </p:cNvGraphicFramePr>
            <p:nvPr/>
          </p:nvGraphicFramePr>
          <p:xfrm>
            <a:off x="3048000" y="-18824"/>
            <a:ext cx="9144000" cy="979488"/>
          </p:xfrm>
          <a:graphic>
            <a:graphicData uri="http://schemas.openxmlformats.org/presentationml/2006/ole">
              <mc:AlternateContent xmlns:mc="http://schemas.openxmlformats.org/markup-compatibility/2006">
                <mc:Choice xmlns:v="urn:schemas-microsoft-com:vml" Requires="v">
                  <p:oleObj name="Image" r:id="rId5" imgW="5973586" imgH="639702" progId="Photoshop.Image.8">
                    <p:embed/>
                  </p:oleObj>
                </mc:Choice>
                <mc:Fallback>
                  <p:oleObj name="Image" r:id="rId5" imgW="5973586" imgH="639702" progId="Photoshop.Image.8">
                    <p:embed/>
                    <p:pic>
                      <p:nvPicPr>
                        <p:cNvPr id="8" name="Object 7">
                          <a:extLst>
                            <a:ext uri="{FF2B5EF4-FFF2-40B4-BE49-F238E27FC236}">
                              <a16:creationId xmlns:a16="http://schemas.microsoft.com/office/drawing/2014/main" id="{04B835C1-798C-CF4D-B4C9-F26EAA3C8A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8824"/>
                          <a:ext cx="914400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hthoek 8">
              <a:extLst>
                <a:ext uri="{FF2B5EF4-FFF2-40B4-BE49-F238E27FC236}">
                  <a16:creationId xmlns:a16="http://schemas.microsoft.com/office/drawing/2014/main" id="{FAC164CC-B5A2-443E-5BA2-8BF4DA711BC8}"/>
                </a:ext>
              </a:extLst>
            </p:cNvPr>
            <p:cNvSpPr/>
            <p:nvPr/>
          </p:nvSpPr>
          <p:spPr>
            <a:xfrm>
              <a:off x="-119316" y="564836"/>
              <a:ext cx="4707985" cy="395828"/>
            </a:xfrm>
            <a:prstGeom prst="rect">
              <a:avLst/>
            </a:prstGeom>
            <a:solidFill>
              <a:srgbClr val="114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0F980E1D-3E84-33F9-7E00-7D066270C718}"/>
                </a:ext>
              </a:extLst>
            </p:cNvPr>
            <p:cNvSpPr/>
            <p:nvPr/>
          </p:nvSpPr>
          <p:spPr>
            <a:xfrm>
              <a:off x="4588668" y="564836"/>
              <a:ext cx="7933531" cy="395828"/>
            </a:xfrm>
            <a:prstGeom prst="rect">
              <a:avLst/>
            </a:prstGeom>
            <a:solidFill>
              <a:srgbClr val="BED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Afbeelding met tekst&#10;&#10;Automatisch gegenereerde beschrijving">
              <a:extLst>
                <a:ext uri="{FF2B5EF4-FFF2-40B4-BE49-F238E27FC236}">
                  <a16:creationId xmlns:a16="http://schemas.microsoft.com/office/drawing/2014/main" id="{3D5B32D0-184D-C5CA-61C7-D064EEA619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pic>
        <p:nvPicPr>
          <p:cNvPr id="12" name="Afbeelding 11" descr="Afbeelding met tekst, lucht, buiten, weg&#10;&#10;Automatisch gegenereerde beschrijving">
            <a:extLst>
              <a:ext uri="{FF2B5EF4-FFF2-40B4-BE49-F238E27FC236}">
                <a16:creationId xmlns:a16="http://schemas.microsoft.com/office/drawing/2014/main" id="{8DB48A24-5ADC-46E4-FE08-EF2D3A88E5B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523444" y="3966004"/>
            <a:ext cx="3068662" cy="2323368"/>
          </a:xfrm>
          <a:prstGeom prst="rect">
            <a:avLst/>
          </a:prstGeom>
        </p:spPr>
      </p:pic>
      <p:pic>
        <p:nvPicPr>
          <p:cNvPr id="17" name="Afbeelding 16" descr="Afbeelding met boom, lucht, buiten, grond&#10;&#10;Automatisch gegenereerde beschrijving">
            <a:extLst>
              <a:ext uri="{FF2B5EF4-FFF2-40B4-BE49-F238E27FC236}">
                <a16:creationId xmlns:a16="http://schemas.microsoft.com/office/drawing/2014/main" id="{4A7E4A5F-BB82-F710-253F-765F7EA0914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72824" y="3966003"/>
            <a:ext cx="3097825" cy="2323369"/>
          </a:xfrm>
          <a:prstGeom prst="rect">
            <a:avLst/>
          </a:prstGeom>
        </p:spPr>
      </p:pic>
      <p:pic>
        <p:nvPicPr>
          <p:cNvPr id="19" name="Afbeelding 18" descr="Afbeelding met lucht, buiten, grond, weg&#10;&#10;Automatisch gegenereerde beschrijving">
            <a:extLst>
              <a:ext uri="{FF2B5EF4-FFF2-40B4-BE49-F238E27FC236}">
                <a16:creationId xmlns:a16="http://schemas.microsoft.com/office/drawing/2014/main" id="{58CDFAF0-E201-59C7-9086-5FAFFC3964A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039755" y="1105631"/>
            <a:ext cx="3097825" cy="2323369"/>
          </a:xfrm>
          <a:prstGeom prst="rect">
            <a:avLst/>
          </a:prstGeom>
        </p:spPr>
      </p:pic>
      <p:pic>
        <p:nvPicPr>
          <p:cNvPr id="21" name="Afbeelding 20" descr="Afbeelding met buiten, lucht, boom, gebouw&#10;&#10;Automatisch gegenereerde beschrijving">
            <a:extLst>
              <a:ext uri="{FF2B5EF4-FFF2-40B4-BE49-F238E27FC236}">
                <a16:creationId xmlns:a16="http://schemas.microsoft.com/office/drawing/2014/main" id="{B99C5A6A-04D1-0139-AD84-F7043BA9853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744901" y="3976584"/>
            <a:ext cx="3083718" cy="2312788"/>
          </a:xfrm>
          <a:prstGeom prst="rect">
            <a:avLst/>
          </a:prstGeom>
        </p:spPr>
      </p:pic>
      <p:pic>
        <p:nvPicPr>
          <p:cNvPr id="25" name="Afbeelding 24" descr="Afbeelding met grond, buiten, boom, lucht&#10;&#10;Automatisch gegenereerde beschrijving">
            <a:extLst>
              <a:ext uri="{FF2B5EF4-FFF2-40B4-BE49-F238E27FC236}">
                <a16:creationId xmlns:a16="http://schemas.microsoft.com/office/drawing/2014/main" id="{E9C36B60-1356-F427-48E4-CDD54D2C61C4}"/>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9981414" y="3966003"/>
            <a:ext cx="1894670" cy="2312788"/>
          </a:xfrm>
          <a:prstGeom prst="rect">
            <a:avLst/>
          </a:prstGeom>
        </p:spPr>
      </p:pic>
      <p:pic>
        <p:nvPicPr>
          <p:cNvPr id="27" name="Afbeelding 26" descr="Afbeelding met boom, buiten, lucht, grond&#10;&#10;Automatisch gegenereerde beschrijving">
            <a:extLst>
              <a:ext uri="{FF2B5EF4-FFF2-40B4-BE49-F238E27FC236}">
                <a16:creationId xmlns:a16="http://schemas.microsoft.com/office/drawing/2014/main" id="{2FE693EF-BD8F-213B-5BC6-127D618AD78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290375" y="1116212"/>
            <a:ext cx="3083718" cy="2312788"/>
          </a:xfrm>
          <a:prstGeom prst="rect">
            <a:avLst/>
          </a:prstGeom>
        </p:spPr>
      </p:pic>
      <p:sp>
        <p:nvSpPr>
          <p:cNvPr id="29" name="Tekstvak 28">
            <a:extLst>
              <a:ext uri="{FF2B5EF4-FFF2-40B4-BE49-F238E27FC236}">
                <a16:creationId xmlns:a16="http://schemas.microsoft.com/office/drawing/2014/main" id="{59E411AF-BF14-6F37-4C0D-2537F80EDEEC}"/>
              </a:ext>
            </a:extLst>
          </p:cNvPr>
          <p:cNvSpPr txBox="1"/>
          <p:nvPr/>
        </p:nvSpPr>
        <p:spPr>
          <a:xfrm>
            <a:off x="2953053" y="3433718"/>
            <a:ext cx="3184527" cy="307777"/>
          </a:xfrm>
          <a:prstGeom prst="rect">
            <a:avLst/>
          </a:prstGeom>
          <a:noFill/>
        </p:spPr>
        <p:txBody>
          <a:bodyPr wrap="square">
            <a:spAutoFit/>
          </a:bodyPr>
          <a:lstStyle/>
          <a:p>
            <a:r>
              <a:rPr lang="nl-NL" sz="1400" dirty="0"/>
              <a:t>Weinig groen op sommige plekken</a:t>
            </a:r>
          </a:p>
        </p:txBody>
      </p:sp>
      <p:sp>
        <p:nvSpPr>
          <p:cNvPr id="30" name="Tekstvak 29">
            <a:extLst>
              <a:ext uri="{FF2B5EF4-FFF2-40B4-BE49-F238E27FC236}">
                <a16:creationId xmlns:a16="http://schemas.microsoft.com/office/drawing/2014/main" id="{91DD77BC-4831-B6E4-94C8-8C871B41BB1E}"/>
              </a:ext>
            </a:extLst>
          </p:cNvPr>
          <p:cNvSpPr txBox="1"/>
          <p:nvPr/>
        </p:nvSpPr>
        <p:spPr>
          <a:xfrm>
            <a:off x="6290375" y="3433718"/>
            <a:ext cx="3184527" cy="307777"/>
          </a:xfrm>
          <a:prstGeom prst="rect">
            <a:avLst/>
          </a:prstGeom>
          <a:noFill/>
        </p:spPr>
        <p:txBody>
          <a:bodyPr wrap="square">
            <a:spAutoFit/>
          </a:bodyPr>
          <a:lstStyle/>
          <a:p>
            <a:r>
              <a:rPr lang="nl-NL" sz="1400" dirty="0"/>
              <a:t>Groen bij school heeft matige uitstraling</a:t>
            </a:r>
          </a:p>
        </p:txBody>
      </p:sp>
      <p:sp>
        <p:nvSpPr>
          <p:cNvPr id="31" name="Tekstvak 30">
            <a:extLst>
              <a:ext uri="{FF2B5EF4-FFF2-40B4-BE49-F238E27FC236}">
                <a16:creationId xmlns:a16="http://schemas.microsoft.com/office/drawing/2014/main" id="{51F08801-EB45-BC0A-E1D3-D60CC271D32B}"/>
              </a:ext>
            </a:extLst>
          </p:cNvPr>
          <p:cNvSpPr txBox="1"/>
          <p:nvPr/>
        </p:nvSpPr>
        <p:spPr>
          <a:xfrm>
            <a:off x="3407579" y="6289372"/>
            <a:ext cx="3184527" cy="307777"/>
          </a:xfrm>
          <a:prstGeom prst="rect">
            <a:avLst/>
          </a:prstGeom>
          <a:noFill/>
        </p:spPr>
        <p:txBody>
          <a:bodyPr wrap="square">
            <a:spAutoFit/>
          </a:bodyPr>
          <a:lstStyle/>
          <a:p>
            <a:r>
              <a:rPr lang="nl-NL" sz="1400" dirty="0"/>
              <a:t>Entree is niet bijzonder</a:t>
            </a:r>
          </a:p>
        </p:txBody>
      </p:sp>
      <p:sp>
        <p:nvSpPr>
          <p:cNvPr id="32" name="Tekstvak 31">
            <a:extLst>
              <a:ext uri="{FF2B5EF4-FFF2-40B4-BE49-F238E27FC236}">
                <a16:creationId xmlns:a16="http://schemas.microsoft.com/office/drawing/2014/main" id="{02A173CE-6EBE-C019-FA81-49E23CB1969F}"/>
              </a:ext>
            </a:extLst>
          </p:cNvPr>
          <p:cNvSpPr txBox="1"/>
          <p:nvPr/>
        </p:nvSpPr>
        <p:spPr>
          <a:xfrm>
            <a:off x="6744901" y="6289372"/>
            <a:ext cx="3184527" cy="307777"/>
          </a:xfrm>
          <a:prstGeom prst="rect">
            <a:avLst/>
          </a:prstGeom>
          <a:noFill/>
        </p:spPr>
        <p:txBody>
          <a:bodyPr wrap="square">
            <a:spAutoFit/>
          </a:bodyPr>
          <a:lstStyle/>
          <a:p>
            <a:r>
              <a:rPr lang="nl-NL" sz="1400" dirty="0"/>
              <a:t>Authentieke bebouwing springt eruit</a:t>
            </a:r>
          </a:p>
        </p:txBody>
      </p:sp>
      <p:sp>
        <p:nvSpPr>
          <p:cNvPr id="33" name="Tekstvak 32">
            <a:extLst>
              <a:ext uri="{FF2B5EF4-FFF2-40B4-BE49-F238E27FC236}">
                <a16:creationId xmlns:a16="http://schemas.microsoft.com/office/drawing/2014/main" id="{AF0B0195-5F30-3C85-C283-A83828F7CDA0}"/>
              </a:ext>
            </a:extLst>
          </p:cNvPr>
          <p:cNvSpPr txBox="1"/>
          <p:nvPr/>
        </p:nvSpPr>
        <p:spPr>
          <a:xfrm>
            <a:off x="9694665" y="6289372"/>
            <a:ext cx="2730000" cy="738664"/>
          </a:xfrm>
          <a:prstGeom prst="rect">
            <a:avLst/>
          </a:prstGeom>
          <a:noFill/>
        </p:spPr>
        <p:txBody>
          <a:bodyPr wrap="square">
            <a:spAutoFit/>
          </a:bodyPr>
          <a:lstStyle/>
          <a:p>
            <a:r>
              <a:rPr lang="nl-NL" sz="1400" dirty="0"/>
              <a:t>Bomen ogen iel en wortelopdruk  dragen weinig bij aan beleving</a:t>
            </a:r>
          </a:p>
          <a:p>
            <a:endParaRPr lang="nl-NL" sz="1400" dirty="0">
              <a:highlight>
                <a:srgbClr val="00FFFF"/>
              </a:highlight>
            </a:endParaRPr>
          </a:p>
        </p:txBody>
      </p:sp>
      <p:sp>
        <p:nvSpPr>
          <p:cNvPr id="34" name="Tekstvak 33">
            <a:extLst>
              <a:ext uri="{FF2B5EF4-FFF2-40B4-BE49-F238E27FC236}">
                <a16:creationId xmlns:a16="http://schemas.microsoft.com/office/drawing/2014/main" id="{2779649E-35A0-0028-D5DD-CBED4926CF95}"/>
              </a:ext>
            </a:extLst>
          </p:cNvPr>
          <p:cNvSpPr txBox="1"/>
          <p:nvPr/>
        </p:nvSpPr>
        <p:spPr>
          <a:xfrm>
            <a:off x="280984" y="6289372"/>
            <a:ext cx="3184527" cy="307777"/>
          </a:xfrm>
          <a:prstGeom prst="rect">
            <a:avLst/>
          </a:prstGeom>
          <a:noFill/>
        </p:spPr>
        <p:txBody>
          <a:bodyPr wrap="square">
            <a:spAutoFit/>
          </a:bodyPr>
          <a:lstStyle/>
          <a:p>
            <a:r>
              <a:rPr lang="nl-NL" sz="1400" dirty="0"/>
              <a:t>Kruisbeeld is een parkeerplek</a:t>
            </a:r>
          </a:p>
        </p:txBody>
      </p:sp>
      <p:pic>
        <p:nvPicPr>
          <p:cNvPr id="13" name="Afbeelding 12" descr="Afbeelding met buiten, boom, lucht, grond&#10;&#10;Automatisch gegenereerde beschrijving">
            <a:extLst>
              <a:ext uri="{FF2B5EF4-FFF2-40B4-BE49-F238E27FC236}">
                <a16:creationId xmlns:a16="http://schemas.microsoft.com/office/drawing/2014/main" id="{689848C7-4E30-0B6B-0C8C-CCC590E83A38}"/>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9526888" y="1115640"/>
            <a:ext cx="2333625" cy="2312789"/>
          </a:xfrm>
          <a:prstGeom prst="rect">
            <a:avLst/>
          </a:prstGeom>
        </p:spPr>
      </p:pic>
      <p:sp>
        <p:nvSpPr>
          <p:cNvPr id="26" name="Tekstvak 25">
            <a:extLst>
              <a:ext uri="{FF2B5EF4-FFF2-40B4-BE49-F238E27FC236}">
                <a16:creationId xmlns:a16="http://schemas.microsoft.com/office/drawing/2014/main" id="{03F3266E-5224-421A-6507-728BC2010559}"/>
              </a:ext>
            </a:extLst>
          </p:cNvPr>
          <p:cNvSpPr txBox="1"/>
          <p:nvPr/>
        </p:nvSpPr>
        <p:spPr>
          <a:xfrm>
            <a:off x="9526888" y="3433718"/>
            <a:ext cx="3184527" cy="307777"/>
          </a:xfrm>
          <a:prstGeom prst="rect">
            <a:avLst/>
          </a:prstGeom>
          <a:noFill/>
        </p:spPr>
        <p:txBody>
          <a:bodyPr wrap="square">
            <a:spAutoFit/>
          </a:bodyPr>
          <a:lstStyle/>
          <a:p>
            <a:r>
              <a:rPr lang="nl-NL" sz="1400" dirty="0"/>
              <a:t>Lindes zijn fraai</a:t>
            </a:r>
          </a:p>
        </p:txBody>
      </p:sp>
      <p:pic>
        <p:nvPicPr>
          <p:cNvPr id="35" name="Afbeelding 34">
            <a:extLst>
              <a:ext uri="{FF2B5EF4-FFF2-40B4-BE49-F238E27FC236}">
                <a16:creationId xmlns:a16="http://schemas.microsoft.com/office/drawing/2014/main" id="{95393F6D-998E-D021-A365-FD624BE17399}"/>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922776" y="456045"/>
            <a:ext cx="2004554" cy="488990"/>
          </a:xfrm>
          <a:prstGeom prst="rect">
            <a:avLst/>
          </a:prstGeom>
        </p:spPr>
      </p:pic>
      <p:sp>
        <p:nvSpPr>
          <p:cNvPr id="2" name="Tekstvak 1">
            <a:extLst>
              <a:ext uri="{FF2B5EF4-FFF2-40B4-BE49-F238E27FC236}">
                <a16:creationId xmlns:a16="http://schemas.microsoft.com/office/drawing/2014/main" id="{92D7AC16-21C9-261D-177F-BAFF4F20190A}"/>
              </a:ext>
            </a:extLst>
          </p:cNvPr>
          <p:cNvSpPr txBox="1"/>
          <p:nvPr/>
        </p:nvSpPr>
        <p:spPr>
          <a:xfrm>
            <a:off x="168046" y="1171230"/>
            <a:ext cx="6319614" cy="369332"/>
          </a:xfrm>
          <a:prstGeom prst="rect">
            <a:avLst/>
          </a:prstGeom>
          <a:noFill/>
        </p:spPr>
        <p:txBody>
          <a:bodyPr wrap="square">
            <a:spAutoFit/>
          </a:bodyPr>
          <a:lstStyle/>
          <a:p>
            <a:r>
              <a:rPr lang="nl-NL" u="sng" dirty="0"/>
              <a:t>Inventarisatie en analyse</a:t>
            </a:r>
            <a:endParaRPr lang="nl-NL" sz="1800" u="sng" dirty="0"/>
          </a:p>
        </p:txBody>
      </p:sp>
    </p:spTree>
    <p:extLst>
      <p:ext uri="{BB962C8B-B14F-4D97-AF65-F5344CB8AC3E}">
        <p14:creationId xmlns:p14="http://schemas.microsoft.com/office/powerpoint/2010/main" val="4068469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A45C0391-3725-CF75-A095-3CCC7527935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135011"/>
            <a:ext cx="8925053" cy="5266944"/>
          </a:xfrm>
          <a:prstGeom prst="rect">
            <a:avLst/>
          </a:prstGeom>
        </p:spPr>
      </p:pic>
      <p:pic>
        <p:nvPicPr>
          <p:cNvPr id="4" name="Afbeelding 3" descr="Afbeelding met tekst&#10;&#10;Automatisch gegenereerde beschrijving">
            <a:extLst>
              <a:ext uri="{FF2B5EF4-FFF2-40B4-BE49-F238E27FC236}">
                <a16:creationId xmlns:a16="http://schemas.microsoft.com/office/drawing/2014/main" id="{8B37F9C8-7D88-7006-650A-A4481BAC2C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nvGrpSpPr>
          <p:cNvPr id="5" name="Groep 4">
            <a:extLst>
              <a:ext uri="{FF2B5EF4-FFF2-40B4-BE49-F238E27FC236}">
                <a16:creationId xmlns:a16="http://schemas.microsoft.com/office/drawing/2014/main" id="{EE130831-BB3B-87D4-0EF9-4AEDBEB7FFCD}"/>
              </a:ext>
            </a:extLst>
          </p:cNvPr>
          <p:cNvGrpSpPr/>
          <p:nvPr/>
        </p:nvGrpSpPr>
        <p:grpSpPr>
          <a:xfrm>
            <a:off x="-119316" y="-18824"/>
            <a:ext cx="12641515" cy="979488"/>
            <a:chOff x="-119316" y="-18824"/>
            <a:chExt cx="12641515" cy="979488"/>
          </a:xfrm>
        </p:grpSpPr>
        <p:pic>
          <p:nvPicPr>
            <p:cNvPr id="6" name="Afbeelding 5" descr="Afbeelding met gras, buiten, boom, lucht&#10;&#10;Automatisch gegenereerde beschrijving">
              <a:extLst>
                <a:ext uri="{FF2B5EF4-FFF2-40B4-BE49-F238E27FC236}">
                  <a16:creationId xmlns:a16="http://schemas.microsoft.com/office/drawing/2014/main" id="{0BCC9577-9087-2F28-3A71-601BCA86296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37" y="-18824"/>
              <a:ext cx="1750744" cy="583660"/>
            </a:xfrm>
            <a:prstGeom prst="rect">
              <a:avLst/>
            </a:prstGeom>
          </p:spPr>
        </p:pic>
        <p:pic>
          <p:nvPicPr>
            <p:cNvPr id="7" name="Afbeelding 6" descr="Afbeelding met gras, buiten, boom, lucht&#10;&#10;Automatisch gegenereerde beschrijving">
              <a:extLst>
                <a:ext uri="{FF2B5EF4-FFF2-40B4-BE49-F238E27FC236}">
                  <a16:creationId xmlns:a16="http://schemas.microsoft.com/office/drawing/2014/main" id="{2288741F-95B4-E608-4995-9F8763C4AA3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742015" y="-18824"/>
              <a:ext cx="1305984" cy="675736"/>
            </a:xfrm>
            <a:prstGeom prst="rect">
              <a:avLst/>
            </a:prstGeom>
          </p:spPr>
        </p:pic>
        <p:graphicFrame>
          <p:nvGraphicFramePr>
            <p:cNvPr id="8" name="Object 7">
              <a:extLst>
                <a:ext uri="{FF2B5EF4-FFF2-40B4-BE49-F238E27FC236}">
                  <a16:creationId xmlns:a16="http://schemas.microsoft.com/office/drawing/2014/main" id="{04B835C1-798C-CF4D-B4C9-F26EAA3C8A99}"/>
                </a:ext>
              </a:extLst>
            </p:cNvPr>
            <p:cNvGraphicFramePr>
              <a:graphicFrameLocks noChangeAspect="1"/>
            </p:cNvGraphicFramePr>
            <p:nvPr/>
          </p:nvGraphicFramePr>
          <p:xfrm>
            <a:off x="3048000" y="-18824"/>
            <a:ext cx="9144000" cy="979488"/>
          </p:xfrm>
          <a:graphic>
            <a:graphicData uri="http://schemas.openxmlformats.org/presentationml/2006/ole">
              <mc:AlternateContent xmlns:mc="http://schemas.openxmlformats.org/markup-compatibility/2006">
                <mc:Choice xmlns:v="urn:schemas-microsoft-com:vml" Requires="v">
                  <p:oleObj name="Image" r:id="rId6" imgW="5973586" imgH="639702" progId="Photoshop.Image.8">
                    <p:embed/>
                  </p:oleObj>
                </mc:Choice>
                <mc:Fallback>
                  <p:oleObj name="Image" r:id="rId6" imgW="5973586" imgH="639702" progId="Photoshop.Image.8">
                    <p:embed/>
                    <p:pic>
                      <p:nvPicPr>
                        <p:cNvPr id="8" name="Object 7">
                          <a:extLst>
                            <a:ext uri="{FF2B5EF4-FFF2-40B4-BE49-F238E27FC236}">
                              <a16:creationId xmlns:a16="http://schemas.microsoft.com/office/drawing/2014/main" id="{04B835C1-798C-CF4D-B4C9-F26EAA3C8A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18824"/>
                          <a:ext cx="914400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hthoek 8">
              <a:extLst>
                <a:ext uri="{FF2B5EF4-FFF2-40B4-BE49-F238E27FC236}">
                  <a16:creationId xmlns:a16="http://schemas.microsoft.com/office/drawing/2014/main" id="{FAC164CC-B5A2-443E-5BA2-8BF4DA711BC8}"/>
                </a:ext>
              </a:extLst>
            </p:cNvPr>
            <p:cNvSpPr/>
            <p:nvPr/>
          </p:nvSpPr>
          <p:spPr>
            <a:xfrm>
              <a:off x="-119316" y="564836"/>
              <a:ext cx="4707985" cy="395828"/>
            </a:xfrm>
            <a:prstGeom prst="rect">
              <a:avLst/>
            </a:prstGeom>
            <a:solidFill>
              <a:srgbClr val="114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0F980E1D-3E84-33F9-7E00-7D066270C718}"/>
                </a:ext>
              </a:extLst>
            </p:cNvPr>
            <p:cNvSpPr/>
            <p:nvPr/>
          </p:nvSpPr>
          <p:spPr>
            <a:xfrm>
              <a:off x="4588668" y="564836"/>
              <a:ext cx="7933531" cy="395828"/>
            </a:xfrm>
            <a:prstGeom prst="rect">
              <a:avLst/>
            </a:prstGeom>
            <a:solidFill>
              <a:srgbClr val="BED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Afbeelding met tekst&#10;&#10;Automatisch gegenereerde beschrijving">
              <a:extLst>
                <a:ext uri="{FF2B5EF4-FFF2-40B4-BE49-F238E27FC236}">
                  <a16:creationId xmlns:a16="http://schemas.microsoft.com/office/drawing/2014/main" id="{3D5B32D0-184D-C5CA-61C7-D064EEA619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sp>
        <p:nvSpPr>
          <p:cNvPr id="15" name="Tekstvak 14">
            <a:extLst>
              <a:ext uri="{FF2B5EF4-FFF2-40B4-BE49-F238E27FC236}">
                <a16:creationId xmlns:a16="http://schemas.microsoft.com/office/drawing/2014/main" id="{B285F936-F9CF-B84E-41C2-C1019F5FC0B0}"/>
              </a:ext>
            </a:extLst>
          </p:cNvPr>
          <p:cNvSpPr txBox="1"/>
          <p:nvPr/>
        </p:nvSpPr>
        <p:spPr>
          <a:xfrm>
            <a:off x="634160" y="1472120"/>
            <a:ext cx="7051900" cy="1015663"/>
          </a:xfrm>
          <a:prstGeom prst="rect">
            <a:avLst/>
          </a:prstGeom>
          <a:noFill/>
        </p:spPr>
        <p:txBody>
          <a:bodyPr wrap="square" rtlCol="0">
            <a:spAutoFit/>
          </a:bodyPr>
          <a:lstStyle/>
          <a:p>
            <a:r>
              <a:rPr lang="nl-NL" sz="2000" u="sng" dirty="0"/>
              <a:t>Ontwerpvisie </a:t>
            </a:r>
            <a:r>
              <a:rPr lang="nl-NL" sz="2000" u="sng" dirty="0" err="1"/>
              <a:t>Bovenstraat</a:t>
            </a:r>
            <a:r>
              <a:rPr lang="nl-NL" sz="2000" u="sng" dirty="0"/>
              <a:t>:</a:t>
            </a:r>
            <a:r>
              <a:rPr lang="nl-NL" sz="2000" u="sng" dirty="0">
                <a:sym typeface="Wingdings" panose="05000000000000000000" pitchFamily="2" charset="2"/>
              </a:rPr>
              <a:t> </a:t>
            </a:r>
            <a:r>
              <a:rPr lang="nl-NL" sz="2000" u="sng" dirty="0"/>
              <a:t>pareltjes aan het lint </a:t>
            </a:r>
          </a:p>
          <a:p>
            <a:endParaRPr lang="nl-NL" sz="2000" b="1" dirty="0"/>
          </a:p>
          <a:p>
            <a:pPr marL="342900" indent="-342900">
              <a:buFontTx/>
              <a:buChar char="-"/>
            </a:pPr>
            <a:endParaRPr lang="nl-NL" sz="2000" dirty="0"/>
          </a:p>
        </p:txBody>
      </p:sp>
      <p:sp>
        <p:nvSpPr>
          <p:cNvPr id="16" name="Tekstvak 15">
            <a:extLst>
              <a:ext uri="{FF2B5EF4-FFF2-40B4-BE49-F238E27FC236}">
                <a16:creationId xmlns:a16="http://schemas.microsoft.com/office/drawing/2014/main" id="{C9A5B456-AE3B-F2CC-93D5-FD4FD205EC9E}"/>
              </a:ext>
            </a:extLst>
          </p:cNvPr>
          <p:cNvSpPr txBox="1"/>
          <p:nvPr/>
        </p:nvSpPr>
        <p:spPr>
          <a:xfrm>
            <a:off x="8793126" y="1992602"/>
            <a:ext cx="3296242" cy="4247317"/>
          </a:xfrm>
          <a:prstGeom prst="rect">
            <a:avLst/>
          </a:prstGeom>
          <a:solidFill>
            <a:schemeClr val="bg1"/>
          </a:solidFill>
        </p:spPr>
        <p:txBody>
          <a:bodyPr wrap="square" rtlCol="0">
            <a:spAutoFit/>
          </a:bodyPr>
          <a:lstStyle/>
          <a:p>
            <a:pPr marL="285750" indent="-285750">
              <a:buFontTx/>
              <a:buChar char="-"/>
            </a:pPr>
            <a:r>
              <a:rPr lang="nl-NL" dirty="0"/>
              <a:t>Markante plekken aan het lint als pareltjes: groene uitstraling, accenten opwaarderen </a:t>
            </a:r>
          </a:p>
          <a:p>
            <a:pPr marL="742950" lvl="1" indent="-285750">
              <a:buFontTx/>
              <a:buChar char="-"/>
            </a:pPr>
            <a:r>
              <a:rPr lang="nl-NL" dirty="0"/>
              <a:t>Entree</a:t>
            </a:r>
          </a:p>
          <a:p>
            <a:pPr marL="742950" lvl="1" indent="-285750">
              <a:buFontTx/>
              <a:buChar char="-"/>
            </a:pPr>
            <a:r>
              <a:rPr lang="nl-NL" dirty="0" err="1"/>
              <a:t>Wegkruis</a:t>
            </a:r>
            <a:endParaRPr lang="nl-NL" dirty="0"/>
          </a:p>
          <a:p>
            <a:pPr marL="742950" lvl="1" indent="-285750">
              <a:buFontTx/>
              <a:buChar char="-"/>
            </a:pPr>
            <a:r>
              <a:rPr lang="nl-NL" dirty="0"/>
              <a:t>School</a:t>
            </a:r>
          </a:p>
          <a:p>
            <a:pPr marL="742950" lvl="1" indent="-285750">
              <a:buFontTx/>
              <a:buChar char="-"/>
            </a:pPr>
            <a:r>
              <a:rPr lang="nl-NL" dirty="0"/>
              <a:t>Oude bebouwing</a:t>
            </a:r>
          </a:p>
          <a:p>
            <a:pPr marL="742950" lvl="1" indent="-285750">
              <a:buFontTx/>
              <a:buChar char="-"/>
            </a:pPr>
            <a:endParaRPr lang="nl-NL" dirty="0"/>
          </a:p>
          <a:p>
            <a:pPr marL="285750" indent="-285750">
              <a:buFontTx/>
              <a:buChar char="-"/>
            </a:pPr>
            <a:r>
              <a:rPr lang="nl-NL" dirty="0" err="1"/>
              <a:t>Tweerichtingenverkeer</a:t>
            </a:r>
            <a:r>
              <a:rPr lang="nl-NL" dirty="0"/>
              <a:t> </a:t>
            </a:r>
          </a:p>
          <a:p>
            <a:pPr marL="285750" indent="-285750">
              <a:buFontTx/>
              <a:buChar char="-"/>
            </a:pPr>
            <a:endParaRPr lang="nl-NL" dirty="0"/>
          </a:p>
          <a:p>
            <a:pPr marL="285750" indent="-285750">
              <a:buFontTx/>
              <a:buChar char="-"/>
            </a:pPr>
            <a:r>
              <a:rPr lang="nl-NL" dirty="0" err="1"/>
              <a:t>Pleksgewijs</a:t>
            </a:r>
            <a:r>
              <a:rPr lang="nl-NL" dirty="0"/>
              <a:t> bomen</a:t>
            </a:r>
          </a:p>
          <a:p>
            <a:pPr marL="285750" indent="-285750">
              <a:buFontTx/>
              <a:buChar char="-"/>
            </a:pPr>
            <a:endParaRPr lang="nl-NL" dirty="0"/>
          </a:p>
          <a:p>
            <a:pPr marL="285750" indent="-285750">
              <a:buFontTx/>
              <a:buChar char="-"/>
            </a:pPr>
            <a:r>
              <a:rPr lang="nl-NL" dirty="0" err="1"/>
              <a:t>Vergroenen</a:t>
            </a:r>
            <a:r>
              <a:rPr lang="nl-NL" dirty="0"/>
              <a:t> voortuinen</a:t>
            </a:r>
          </a:p>
          <a:p>
            <a:pPr marL="285750" indent="-285750">
              <a:buFontTx/>
              <a:buChar char="-"/>
            </a:pPr>
            <a:endParaRPr lang="nl-NL" dirty="0"/>
          </a:p>
        </p:txBody>
      </p:sp>
      <p:pic>
        <p:nvPicPr>
          <p:cNvPr id="13" name="Afbeelding 12">
            <a:extLst>
              <a:ext uri="{FF2B5EF4-FFF2-40B4-BE49-F238E27FC236}">
                <a16:creationId xmlns:a16="http://schemas.microsoft.com/office/drawing/2014/main" id="{C0C7ACB5-A0FD-C80D-3340-14F5DD49AFD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22776" y="456045"/>
            <a:ext cx="2004554" cy="488990"/>
          </a:xfrm>
          <a:prstGeom prst="rect">
            <a:avLst/>
          </a:prstGeom>
        </p:spPr>
      </p:pic>
      <p:sp>
        <p:nvSpPr>
          <p:cNvPr id="2" name="Tekstvak 1">
            <a:extLst>
              <a:ext uri="{FF2B5EF4-FFF2-40B4-BE49-F238E27FC236}">
                <a16:creationId xmlns:a16="http://schemas.microsoft.com/office/drawing/2014/main" id="{8C9C0797-BDD9-AD41-63F3-C543B531C1F6}"/>
              </a:ext>
            </a:extLst>
          </p:cNvPr>
          <p:cNvSpPr txBox="1"/>
          <p:nvPr/>
        </p:nvSpPr>
        <p:spPr>
          <a:xfrm>
            <a:off x="269217" y="1203700"/>
            <a:ext cx="8360228" cy="400110"/>
          </a:xfrm>
          <a:prstGeom prst="rect">
            <a:avLst/>
          </a:prstGeom>
          <a:noFill/>
        </p:spPr>
        <p:txBody>
          <a:bodyPr wrap="square" rtlCol="0">
            <a:spAutoFit/>
          </a:bodyPr>
          <a:lstStyle/>
          <a:p>
            <a:r>
              <a:rPr lang="nl-NL" sz="2000" b="1" dirty="0"/>
              <a:t>4.   Voorlopig ontwerp </a:t>
            </a:r>
            <a:r>
              <a:rPr lang="nl-NL" sz="2000" b="1" dirty="0" err="1"/>
              <a:t>Bovenstraat</a:t>
            </a:r>
            <a:endParaRPr lang="nl-NL" b="1" dirty="0"/>
          </a:p>
        </p:txBody>
      </p:sp>
    </p:spTree>
    <p:extLst>
      <p:ext uri="{BB962C8B-B14F-4D97-AF65-F5344CB8AC3E}">
        <p14:creationId xmlns:p14="http://schemas.microsoft.com/office/powerpoint/2010/main" val="1779304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kaart&#10;&#10;Automatisch gegenereerde beschrijving">
            <a:extLst>
              <a:ext uri="{FF2B5EF4-FFF2-40B4-BE49-F238E27FC236}">
                <a16:creationId xmlns:a16="http://schemas.microsoft.com/office/drawing/2014/main" id="{A8599AB0-2609-3B84-823C-43D660CD75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43449" y="1907695"/>
            <a:ext cx="8048552" cy="3903446"/>
          </a:xfrm>
          <a:prstGeom prst="rect">
            <a:avLst/>
          </a:prstGeom>
        </p:spPr>
      </p:pic>
      <p:pic>
        <p:nvPicPr>
          <p:cNvPr id="4" name="Afbeelding 3" descr="Afbeelding met tekst&#10;&#10;Automatisch gegenereerde beschrijving">
            <a:extLst>
              <a:ext uri="{FF2B5EF4-FFF2-40B4-BE49-F238E27FC236}">
                <a16:creationId xmlns:a16="http://schemas.microsoft.com/office/drawing/2014/main" id="{8B37F9C8-7D88-7006-650A-A4481BAC2C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nvGrpSpPr>
          <p:cNvPr id="5" name="Groep 4">
            <a:extLst>
              <a:ext uri="{FF2B5EF4-FFF2-40B4-BE49-F238E27FC236}">
                <a16:creationId xmlns:a16="http://schemas.microsoft.com/office/drawing/2014/main" id="{EE130831-BB3B-87D4-0EF9-4AEDBEB7FFCD}"/>
              </a:ext>
            </a:extLst>
          </p:cNvPr>
          <p:cNvGrpSpPr/>
          <p:nvPr/>
        </p:nvGrpSpPr>
        <p:grpSpPr>
          <a:xfrm>
            <a:off x="-119316" y="-18824"/>
            <a:ext cx="12641515" cy="979488"/>
            <a:chOff x="-119316" y="-18824"/>
            <a:chExt cx="12641515" cy="979488"/>
          </a:xfrm>
        </p:grpSpPr>
        <p:pic>
          <p:nvPicPr>
            <p:cNvPr id="6" name="Afbeelding 5" descr="Afbeelding met gras, buiten, boom, lucht&#10;&#10;Automatisch gegenereerde beschrijving">
              <a:extLst>
                <a:ext uri="{FF2B5EF4-FFF2-40B4-BE49-F238E27FC236}">
                  <a16:creationId xmlns:a16="http://schemas.microsoft.com/office/drawing/2014/main" id="{0BCC9577-9087-2F28-3A71-601BCA86296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37" y="-18824"/>
              <a:ext cx="1750744" cy="583660"/>
            </a:xfrm>
            <a:prstGeom prst="rect">
              <a:avLst/>
            </a:prstGeom>
          </p:spPr>
        </p:pic>
        <p:pic>
          <p:nvPicPr>
            <p:cNvPr id="7" name="Afbeelding 6" descr="Afbeelding met gras, buiten, boom, lucht&#10;&#10;Automatisch gegenereerde beschrijving">
              <a:extLst>
                <a:ext uri="{FF2B5EF4-FFF2-40B4-BE49-F238E27FC236}">
                  <a16:creationId xmlns:a16="http://schemas.microsoft.com/office/drawing/2014/main" id="{2288741F-95B4-E608-4995-9F8763C4AA3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742015" y="-18824"/>
              <a:ext cx="1305984" cy="675736"/>
            </a:xfrm>
            <a:prstGeom prst="rect">
              <a:avLst/>
            </a:prstGeom>
          </p:spPr>
        </p:pic>
        <p:graphicFrame>
          <p:nvGraphicFramePr>
            <p:cNvPr id="8" name="Object 7">
              <a:extLst>
                <a:ext uri="{FF2B5EF4-FFF2-40B4-BE49-F238E27FC236}">
                  <a16:creationId xmlns:a16="http://schemas.microsoft.com/office/drawing/2014/main" id="{04B835C1-798C-CF4D-B4C9-F26EAA3C8A99}"/>
                </a:ext>
              </a:extLst>
            </p:cNvPr>
            <p:cNvGraphicFramePr>
              <a:graphicFrameLocks noChangeAspect="1"/>
            </p:cNvGraphicFramePr>
            <p:nvPr/>
          </p:nvGraphicFramePr>
          <p:xfrm>
            <a:off x="3048000" y="-18824"/>
            <a:ext cx="9144000" cy="979488"/>
          </p:xfrm>
          <a:graphic>
            <a:graphicData uri="http://schemas.openxmlformats.org/presentationml/2006/ole">
              <mc:AlternateContent xmlns:mc="http://schemas.openxmlformats.org/markup-compatibility/2006">
                <mc:Choice xmlns:v="urn:schemas-microsoft-com:vml" Requires="v">
                  <p:oleObj name="Image" r:id="rId6" imgW="5973586" imgH="639702" progId="Photoshop.Image.8">
                    <p:embed/>
                  </p:oleObj>
                </mc:Choice>
                <mc:Fallback>
                  <p:oleObj name="Image" r:id="rId6" imgW="5973586" imgH="639702" progId="Photoshop.Image.8">
                    <p:embed/>
                    <p:pic>
                      <p:nvPicPr>
                        <p:cNvPr id="8" name="Object 7">
                          <a:extLst>
                            <a:ext uri="{FF2B5EF4-FFF2-40B4-BE49-F238E27FC236}">
                              <a16:creationId xmlns:a16="http://schemas.microsoft.com/office/drawing/2014/main" id="{04B835C1-798C-CF4D-B4C9-F26EAA3C8A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18824"/>
                          <a:ext cx="914400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hthoek 8">
              <a:extLst>
                <a:ext uri="{FF2B5EF4-FFF2-40B4-BE49-F238E27FC236}">
                  <a16:creationId xmlns:a16="http://schemas.microsoft.com/office/drawing/2014/main" id="{FAC164CC-B5A2-443E-5BA2-8BF4DA711BC8}"/>
                </a:ext>
              </a:extLst>
            </p:cNvPr>
            <p:cNvSpPr/>
            <p:nvPr/>
          </p:nvSpPr>
          <p:spPr>
            <a:xfrm>
              <a:off x="-119316" y="564836"/>
              <a:ext cx="4707985" cy="395828"/>
            </a:xfrm>
            <a:prstGeom prst="rect">
              <a:avLst/>
            </a:prstGeom>
            <a:solidFill>
              <a:srgbClr val="114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0F980E1D-3E84-33F9-7E00-7D066270C718}"/>
                </a:ext>
              </a:extLst>
            </p:cNvPr>
            <p:cNvSpPr/>
            <p:nvPr/>
          </p:nvSpPr>
          <p:spPr>
            <a:xfrm>
              <a:off x="4588668" y="564836"/>
              <a:ext cx="7933531" cy="395828"/>
            </a:xfrm>
            <a:prstGeom prst="rect">
              <a:avLst/>
            </a:prstGeom>
            <a:solidFill>
              <a:srgbClr val="BED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Afbeelding met tekst&#10;&#10;Automatisch gegenereerde beschrijving">
              <a:extLst>
                <a:ext uri="{FF2B5EF4-FFF2-40B4-BE49-F238E27FC236}">
                  <a16:creationId xmlns:a16="http://schemas.microsoft.com/office/drawing/2014/main" id="{3D5B32D0-184D-C5CA-61C7-D064EEA619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pic>
        <p:nvPicPr>
          <p:cNvPr id="20" name="Afbeelding 19">
            <a:extLst>
              <a:ext uri="{FF2B5EF4-FFF2-40B4-BE49-F238E27FC236}">
                <a16:creationId xmlns:a16="http://schemas.microsoft.com/office/drawing/2014/main" id="{4AD02585-CB64-B398-C14B-09C28E8501B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22776" y="456045"/>
            <a:ext cx="2004554" cy="488990"/>
          </a:xfrm>
          <a:prstGeom prst="rect">
            <a:avLst/>
          </a:prstGeom>
        </p:spPr>
      </p:pic>
      <p:sp>
        <p:nvSpPr>
          <p:cNvPr id="2" name="Tekstvak 1">
            <a:extLst>
              <a:ext uri="{FF2B5EF4-FFF2-40B4-BE49-F238E27FC236}">
                <a16:creationId xmlns:a16="http://schemas.microsoft.com/office/drawing/2014/main" id="{1275B92E-1A1D-5595-81E6-9DFBC335FF57}"/>
              </a:ext>
            </a:extLst>
          </p:cNvPr>
          <p:cNvSpPr txBox="1"/>
          <p:nvPr/>
        </p:nvSpPr>
        <p:spPr>
          <a:xfrm>
            <a:off x="269217" y="1203700"/>
            <a:ext cx="3940474" cy="4955203"/>
          </a:xfrm>
          <a:prstGeom prst="rect">
            <a:avLst/>
          </a:prstGeom>
          <a:noFill/>
        </p:spPr>
        <p:txBody>
          <a:bodyPr wrap="square" rtlCol="0">
            <a:spAutoFit/>
          </a:bodyPr>
          <a:lstStyle/>
          <a:p>
            <a:r>
              <a:rPr lang="nl-NL" sz="2000" b="1" dirty="0"/>
              <a:t>4. Voorlopig ontwerp </a:t>
            </a:r>
            <a:r>
              <a:rPr lang="nl-NL" sz="2000" b="1" dirty="0" err="1"/>
              <a:t>Bovenstraat</a:t>
            </a:r>
            <a:endParaRPr lang="nl-NL" sz="2000" b="1" dirty="0"/>
          </a:p>
          <a:p>
            <a:endParaRPr lang="nl-NL" sz="2000" b="1" dirty="0"/>
          </a:p>
          <a:p>
            <a:pPr marL="342900" indent="-342900">
              <a:buFontTx/>
              <a:buChar char="-"/>
            </a:pPr>
            <a:r>
              <a:rPr lang="nl-NL" sz="2000" dirty="0"/>
              <a:t>Toekomstig wegprofiel </a:t>
            </a:r>
          </a:p>
          <a:p>
            <a:pPr marL="342900" indent="-342900">
              <a:buFontTx/>
              <a:buChar char="-"/>
            </a:pPr>
            <a:endParaRPr lang="nl-NL" sz="2000" dirty="0"/>
          </a:p>
          <a:p>
            <a:pPr marL="342900" indent="-342900">
              <a:buFontTx/>
              <a:buChar char="-"/>
            </a:pPr>
            <a:r>
              <a:rPr lang="nl-NL" sz="2000" dirty="0"/>
              <a:t>Aansluiting provinciale weg </a:t>
            </a:r>
          </a:p>
          <a:p>
            <a:pPr marL="342900" indent="-342900">
              <a:buFontTx/>
              <a:buChar char="-"/>
            </a:pPr>
            <a:endParaRPr lang="nl-NL" sz="2000" dirty="0"/>
          </a:p>
          <a:p>
            <a:pPr marL="342900" indent="-342900">
              <a:buFontTx/>
              <a:buChar char="-"/>
            </a:pPr>
            <a:r>
              <a:rPr lang="nl-NL" sz="2000" dirty="0" err="1"/>
              <a:t>Snelheidsverlagende</a:t>
            </a:r>
            <a:r>
              <a:rPr lang="nl-NL" sz="2000" dirty="0"/>
              <a:t> maatregelen</a:t>
            </a:r>
          </a:p>
          <a:p>
            <a:pPr marL="342900" indent="-342900">
              <a:buFontTx/>
              <a:buChar char="-"/>
            </a:pPr>
            <a:endParaRPr lang="nl-NL" sz="2000" dirty="0"/>
          </a:p>
          <a:p>
            <a:pPr marL="342900" indent="-342900">
              <a:buFontTx/>
              <a:buChar char="-"/>
            </a:pPr>
            <a:r>
              <a:rPr lang="nl-NL" sz="2000" dirty="0"/>
              <a:t>Materialisatie (bomen, verharding, verlichting)</a:t>
            </a:r>
          </a:p>
          <a:p>
            <a:pPr marL="342900" indent="-342900">
              <a:buFontTx/>
              <a:buChar char="-"/>
            </a:pPr>
            <a:endParaRPr lang="nl-NL" sz="2000" dirty="0"/>
          </a:p>
          <a:p>
            <a:pPr marL="342900" indent="-342900">
              <a:buFontTx/>
              <a:buChar char="-"/>
            </a:pPr>
            <a:r>
              <a:rPr lang="nl-NL" sz="2000" dirty="0"/>
              <a:t>Bijzondere plekken </a:t>
            </a:r>
          </a:p>
          <a:p>
            <a:pPr marL="342900" indent="-342900">
              <a:buFontTx/>
              <a:buChar char="-"/>
            </a:pPr>
            <a:endParaRPr lang="nl-NL" sz="2000" b="1" dirty="0"/>
          </a:p>
          <a:p>
            <a:pPr lvl="1"/>
            <a:endParaRPr lang="nl-NL" b="1" dirty="0"/>
          </a:p>
          <a:p>
            <a:pPr marL="285750" indent="-285750">
              <a:buFontTx/>
              <a:buChar char="-"/>
            </a:pPr>
            <a:endParaRPr lang="nl-NL" b="1" dirty="0"/>
          </a:p>
        </p:txBody>
      </p:sp>
    </p:spTree>
    <p:extLst>
      <p:ext uri="{BB962C8B-B14F-4D97-AF65-F5344CB8AC3E}">
        <p14:creationId xmlns:p14="http://schemas.microsoft.com/office/powerpoint/2010/main" val="2526334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descr="Afbeelding met kaart&#10;&#10;Automatisch gegenereerde beschrijving">
            <a:extLst>
              <a:ext uri="{FF2B5EF4-FFF2-40B4-BE49-F238E27FC236}">
                <a16:creationId xmlns:a16="http://schemas.microsoft.com/office/drawing/2014/main" id="{BC19E576-9261-F320-7EA0-6FADF7E8E39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945035"/>
            <a:ext cx="12192001" cy="5912966"/>
          </a:xfrm>
          <a:prstGeom prst="rect">
            <a:avLst/>
          </a:prstGeom>
        </p:spPr>
      </p:pic>
      <p:pic>
        <p:nvPicPr>
          <p:cNvPr id="4" name="Afbeelding 3" descr="Afbeelding met tekst&#10;&#10;Automatisch gegenereerde beschrijving">
            <a:extLst>
              <a:ext uri="{FF2B5EF4-FFF2-40B4-BE49-F238E27FC236}">
                <a16:creationId xmlns:a16="http://schemas.microsoft.com/office/drawing/2014/main" id="{8B37F9C8-7D88-7006-650A-A4481BAC2C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nvGrpSpPr>
          <p:cNvPr id="5" name="Groep 4">
            <a:extLst>
              <a:ext uri="{FF2B5EF4-FFF2-40B4-BE49-F238E27FC236}">
                <a16:creationId xmlns:a16="http://schemas.microsoft.com/office/drawing/2014/main" id="{EE130831-BB3B-87D4-0EF9-4AEDBEB7FFCD}"/>
              </a:ext>
            </a:extLst>
          </p:cNvPr>
          <p:cNvGrpSpPr/>
          <p:nvPr/>
        </p:nvGrpSpPr>
        <p:grpSpPr>
          <a:xfrm>
            <a:off x="-119316" y="-18824"/>
            <a:ext cx="12641515" cy="979488"/>
            <a:chOff x="-119316" y="-18824"/>
            <a:chExt cx="12641515" cy="979488"/>
          </a:xfrm>
        </p:grpSpPr>
        <p:pic>
          <p:nvPicPr>
            <p:cNvPr id="6" name="Afbeelding 5" descr="Afbeelding met gras, buiten, boom, lucht&#10;&#10;Automatisch gegenereerde beschrijving">
              <a:extLst>
                <a:ext uri="{FF2B5EF4-FFF2-40B4-BE49-F238E27FC236}">
                  <a16:creationId xmlns:a16="http://schemas.microsoft.com/office/drawing/2014/main" id="{0BCC9577-9087-2F28-3A71-601BCA86296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37" y="-18824"/>
              <a:ext cx="1750744" cy="583660"/>
            </a:xfrm>
            <a:prstGeom prst="rect">
              <a:avLst/>
            </a:prstGeom>
          </p:spPr>
        </p:pic>
        <p:pic>
          <p:nvPicPr>
            <p:cNvPr id="7" name="Afbeelding 6" descr="Afbeelding met gras, buiten, boom, lucht&#10;&#10;Automatisch gegenereerde beschrijving">
              <a:extLst>
                <a:ext uri="{FF2B5EF4-FFF2-40B4-BE49-F238E27FC236}">
                  <a16:creationId xmlns:a16="http://schemas.microsoft.com/office/drawing/2014/main" id="{2288741F-95B4-E608-4995-9F8763C4AA3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742015" y="-18824"/>
              <a:ext cx="1305984" cy="675736"/>
            </a:xfrm>
            <a:prstGeom prst="rect">
              <a:avLst/>
            </a:prstGeom>
          </p:spPr>
        </p:pic>
        <p:graphicFrame>
          <p:nvGraphicFramePr>
            <p:cNvPr id="8" name="Object 7">
              <a:extLst>
                <a:ext uri="{FF2B5EF4-FFF2-40B4-BE49-F238E27FC236}">
                  <a16:creationId xmlns:a16="http://schemas.microsoft.com/office/drawing/2014/main" id="{04B835C1-798C-CF4D-B4C9-F26EAA3C8A99}"/>
                </a:ext>
              </a:extLst>
            </p:cNvPr>
            <p:cNvGraphicFramePr>
              <a:graphicFrameLocks noChangeAspect="1"/>
            </p:cNvGraphicFramePr>
            <p:nvPr/>
          </p:nvGraphicFramePr>
          <p:xfrm>
            <a:off x="3048000" y="-18824"/>
            <a:ext cx="9144000" cy="979488"/>
          </p:xfrm>
          <a:graphic>
            <a:graphicData uri="http://schemas.openxmlformats.org/presentationml/2006/ole">
              <mc:AlternateContent xmlns:mc="http://schemas.openxmlformats.org/markup-compatibility/2006">
                <mc:Choice xmlns:v="urn:schemas-microsoft-com:vml" Requires="v">
                  <p:oleObj name="Image" r:id="rId6" imgW="5973586" imgH="639702" progId="Photoshop.Image.8">
                    <p:embed/>
                  </p:oleObj>
                </mc:Choice>
                <mc:Fallback>
                  <p:oleObj name="Image" r:id="rId6" imgW="5973586" imgH="639702" progId="Photoshop.Image.8">
                    <p:embed/>
                    <p:pic>
                      <p:nvPicPr>
                        <p:cNvPr id="8" name="Object 7">
                          <a:extLst>
                            <a:ext uri="{FF2B5EF4-FFF2-40B4-BE49-F238E27FC236}">
                              <a16:creationId xmlns:a16="http://schemas.microsoft.com/office/drawing/2014/main" id="{04B835C1-798C-CF4D-B4C9-F26EAA3C8A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18824"/>
                          <a:ext cx="914400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hthoek 8">
              <a:extLst>
                <a:ext uri="{FF2B5EF4-FFF2-40B4-BE49-F238E27FC236}">
                  <a16:creationId xmlns:a16="http://schemas.microsoft.com/office/drawing/2014/main" id="{FAC164CC-B5A2-443E-5BA2-8BF4DA711BC8}"/>
                </a:ext>
              </a:extLst>
            </p:cNvPr>
            <p:cNvSpPr/>
            <p:nvPr/>
          </p:nvSpPr>
          <p:spPr>
            <a:xfrm>
              <a:off x="-119316" y="564836"/>
              <a:ext cx="4707985" cy="395828"/>
            </a:xfrm>
            <a:prstGeom prst="rect">
              <a:avLst/>
            </a:prstGeom>
            <a:solidFill>
              <a:srgbClr val="114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0F980E1D-3E84-33F9-7E00-7D066270C718}"/>
                </a:ext>
              </a:extLst>
            </p:cNvPr>
            <p:cNvSpPr/>
            <p:nvPr/>
          </p:nvSpPr>
          <p:spPr>
            <a:xfrm>
              <a:off x="4588668" y="564836"/>
              <a:ext cx="7933531" cy="395828"/>
            </a:xfrm>
            <a:prstGeom prst="rect">
              <a:avLst/>
            </a:prstGeom>
            <a:solidFill>
              <a:srgbClr val="BED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Afbeelding met tekst&#10;&#10;Automatisch gegenereerde beschrijving">
              <a:extLst>
                <a:ext uri="{FF2B5EF4-FFF2-40B4-BE49-F238E27FC236}">
                  <a16:creationId xmlns:a16="http://schemas.microsoft.com/office/drawing/2014/main" id="{3D5B32D0-184D-C5CA-61C7-D064EEA619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pic>
        <p:nvPicPr>
          <p:cNvPr id="20" name="Afbeelding 19">
            <a:extLst>
              <a:ext uri="{FF2B5EF4-FFF2-40B4-BE49-F238E27FC236}">
                <a16:creationId xmlns:a16="http://schemas.microsoft.com/office/drawing/2014/main" id="{4AD02585-CB64-B398-C14B-09C28E8501B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22776" y="456045"/>
            <a:ext cx="2004554" cy="488990"/>
          </a:xfrm>
          <a:prstGeom prst="rect">
            <a:avLst/>
          </a:prstGeom>
        </p:spPr>
      </p:pic>
      <p:sp>
        <p:nvSpPr>
          <p:cNvPr id="2" name="Tekstvak 1">
            <a:extLst>
              <a:ext uri="{FF2B5EF4-FFF2-40B4-BE49-F238E27FC236}">
                <a16:creationId xmlns:a16="http://schemas.microsoft.com/office/drawing/2014/main" id="{1275B92E-1A1D-5595-81E6-9DFBC335FF57}"/>
              </a:ext>
            </a:extLst>
          </p:cNvPr>
          <p:cNvSpPr txBox="1"/>
          <p:nvPr/>
        </p:nvSpPr>
        <p:spPr>
          <a:xfrm>
            <a:off x="269217" y="1203700"/>
            <a:ext cx="8360228" cy="954107"/>
          </a:xfrm>
          <a:prstGeom prst="rect">
            <a:avLst/>
          </a:prstGeom>
          <a:noFill/>
        </p:spPr>
        <p:txBody>
          <a:bodyPr wrap="square" rtlCol="0">
            <a:spAutoFit/>
          </a:bodyPr>
          <a:lstStyle/>
          <a:p>
            <a:r>
              <a:rPr lang="nl-NL" sz="2000" b="1" dirty="0"/>
              <a:t>4. Voorlopig ontwerp </a:t>
            </a:r>
            <a:r>
              <a:rPr lang="nl-NL" sz="2000" b="1" dirty="0" err="1"/>
              <a:t>Bovenstraat</a:t>
            </a:r>
            <a:endParaRPr lang="nl-NL" sz="2000" b="1" dirty="0"/>
          </a:p>
          <a:p>
            <a:pPr lvl="1"/>
            <a:endParaRPr lang="nl-NL" b="1" dirty="0"/>
          </a:p>
          <a:p>
            <a:pPr marL="285750" indent="-285750">
              <a:buFontTx/>
              <a:buChar char="-"/>
            </a:pPr>
            <a:endParaRPr lang="nl-NL" b="1" dirty="0"/>
          </a:p>
        </p:txBody>
      </p:sp>
      <p:sp>
        <p:nvSpPr>
          <p:cNvPr id="3" name="Tekstvak 2">
            <a:extLst>
              <a:ext uri="{FF2B5EF4-FFF2-40B4-BE49-F238E27FC236}">
                <a16:creationId xmlns:a16="http://schemas.microsoft.com/office/drawing/2014/main" id="{1BD3D4BE-603A-DE80-0F44-55F1FE4FDC23}"/>
              </a:ext>
            </a:extLst>
          </p:cNvPr>
          <p:cNvSpPr txBox="1"/>
          <p:nvPr/>
        </p:nvSpPr>
        <p:spPr>
          <a:xfrm>
            <a:off x="657384" y="1689878"/>
            <a:ext cx="9099012" cy="1477328"/>
          </a:xfrm>
          <a:prstGeom prst="rect">
            <a:avLst/>
          </a:prstGeom>
          <a:solidFill>
            <a:schemeClr val="bg1">
              <a:alpha val="61000"/>
            </a:schemeClr>
          </a:solidFill>
        </p:spPr>
        <p:txBody>
          <a:bodyPr wrap="square" rtlCol="0">
            <a:spAutoFit/>
          </a:bodyPr>
          <a:lstStyle/>
          <a:p>
            <a:r>
              <a:rPr lang="nl-NL" b="1" dirty="0"/>
              <a:t>Toekomstig wegprofiel</a:t>
            </a:r>
          </a:p>
          <a:p>
            <a:r>
              <a:rPr lang="nl-NL" dirty="0"/>
              <a:t>i.r.t. parkeerdruk is besloten:</a:t>
            </a:r>
          </a:p>
          <a:p>
            <a:pPr marL="285750" indent="-285750">
              <a:buFontTx/>
              <a:buChar char="-"/>
            </a:pPr>
            <a:r>
              <a:rPr lang="nl-NL" dirty="0"/>
              <a:t>Deels parkeren op rijbaan – deels gereguleerd parkeren (bij school)</a:t>
            </a:r>
          </a:p>
          <a:p>
            <a:pPr marL="285750" indent="-285750">
              <a:buFontTx/>
              <a:buChar char="-"/>
            </a:pPr>
            <a:r>
              <a:rPr lang="nl-NL" dirty="0"/>
              <a:t>Aanvullend kiss &amp; </a:t>
            </a:r>
            <a:r>
              <a:rPr lang="nl-NL" dirty="0" err="1"/>
              <a:t>ride</a:t>
            </a:r>
            <a:r>
              <a:rPr lang="nl-NL" dirty="0"/>
              <a:t> bij school -&gt; na schooltijd ook voor ijssalon en omwonenden</a:t>
            </a:r>
          </a:p>
          <a:p>
            <a:r>
              <a:rPr lang="nl-NL" dirty="0"/>
              <a:t>Besproken met de klankbordgroep.</a:t>
            </a:r>
          </a:p>
        </p:txBody>
      </p:sp>
      <p:sp>
        <p:nvSpPr>
          <p:cNvPr id="17" name="Tekstvak 16">
            <a:extLst>
              <a:ext uri="{FF2B5EF4-FFF2-40B4-BE49-F238E27FC236}">
                <a16:creationId xmlns:a16="http://schemas.microsoft.com/office/drawing/2014/main" id="{721E8760-CB20-F9D2-E9F0-3A9767DB89D3}"/>
              </a:ext>
            </a:extLst>
          </p:cNvPr>
          <p:cNvSpPr txBox="1"/>
          <p:nvPr/>
        </p:nvSpPr>
        <p:spPr>
          <a:xfrm>
            <a:off x="7773990" y="4549790"/>
            <a:ext cx="3346895" cy="338554"/>
          </a:xfrm>
          <a:prstGeom prst="rect">
            <a:avLst/>
          </a:prstGeom>
          <a:noFill/>
        </p:spPr>
        <p:txBody>
          <a:bodyPr wrap="square">
            <a:spAutoFit/>
          </a:bodyPr>
          <a:lstStyle/>
          <a:p>
            <a:r>
              <a:rPr lang="nl-NL" sz="1600" i="1" dirty="0"/>
              <a:t>Gereguleerd parkeren en </a:t>
            </a:r>
            <a:r>
              <a:rPr lang="nl-NL" sz="1600" i="1" dirty="0" err="1"/>
              <a:t>kiss&amp;ride</a:t>
            </a:r>
            <a:endParaRPr lang="nl-NL" sz="1600" i="1" dirty="0"/>
          </a:p>
        </p:txBody>
      </p:sp>
      <p:cxnSp>
        <p:nvCxnSpPr>
          <p:cNvPr id="21" name="Rechte verbindingslijn 20">
            <a:extLst>
              <a:ext uri="{FF2B5EF4-FFF2-40B4-BE49-F238E27FC236}">
                <a16:creationId xmlns:a16="http://schemas.microsoft.com/office/drawing/2014/main" id="{E40528B4-AA5A-6978-B590-838EC81F30EB}"/>
              </a:ext>
            </a:extLst>
          </p:cNvPr>
          <p:cNvCxnSpPr/>
          <p:nvPr/>
        </p:nvCxnSpPr>
        <p:spPr>
          <a:xfrm>
            <a:off x="7773990" y="3251576"/>
            <a:ext cx="0" cy="19693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kstvak 21">
            <a:extLst>
              <a:ext uri="{FF2B5EF4-FFF2-40B4-BE49-F238E27FC236}">
                <a16:creationId xmlns:a16="http://schemas.microsoft.com/office/drawing/2014/main" id="{9B8144D8-74BC-9B0C-25D1-6343A6599701}"/>
              </a:ext>
            </a:extLst>
          </p:cNvPr>
          <p:cNvSpPr txBox="1"/>
          <p:nvPr/>
        </p:nvSpPr>
        <p:spPr>
          <a:xfrm>
            <a:off x="5700211" y="4549790"/>
            <a:ext cx="3346895" cy="338554"/>
          </a:xfrm>
          <a:prstGeom prst="rect">
            <a:avLst/>
          </a:prstGeom>
          <a:noFill/>
        </p:spPr>
        <p:txBody>
          <a:bodyPr wrap="square">
            <a:spAutoFit/>
          </a:bodyPr>
          <a:lstStyle/>
          <a:p>
            <a:r>
              <a:rPr lang="nl-NL" sz="1600" i="1" dirty="0"/>
              <a:t>Parkeren op de rijbaan</a:t>
            </a:r>
          </a:p>
        </p:txBody>
      </p:sp>
    </p:spTree>
    <p:extLst>
      <p:ext uri="{BB962C8B-B14F-4D97-AF65-F5344CB8AC3E}">
        <p14:creationId xmlns:p14="http://schemas.microsoft.com/office/powerpoint/2010/main" val="1835612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kaart&#10;&#10;Automatisch gegenereerde beschrijving">
            <a:extLst>
              <a:ext uri="{FF2B5EF4-FFF2-40B4-BE49-F238E27FC236}">
                <a16:creationId xmlns:a16="http://schemas.microsoft.com/office/drawing/2014/main" id="{A0B9FC9F-629B-CD9E-7B92-B17C0F15A1B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752600"/>
            <a:ext cx="12192000" cy="5162503"/>
          </a:xfrm>
          <a:prstGeom prst="rect">
            <a:avLst/>
          </a:prstGeom>
        </p:spPr>
      </p:pic>
      <p:pic>
        <p:nvPicPr>
          <p:cNvPr id="4" name="Afbeelding 3" descr="Afbeelding met tekst&#10;&#10;Automatisch gegenereerde beschrijving">
            <a:extLst>
              <a:ext uri="{FF2B5EF4-FFF2-40B4-BE49-F238E27FC236}">
                <a16:creationId xmlns:a16="http://schemas.microsoft.com/office/drawing/2014/main" id="{8B37F9C8-7D88-7006-650A-A4481BAC2C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nvGrpSpPr>
          <p:cNvPr id="5" name="Groep 4">
            <a:extLst>
              <a:ext uri="{FF2B5EF4-FFF2-40B4-BE49-F238E27FC236}">
                <a16:creationId xmlns:a16="http://schemas.microsoft.com/office/drawing/2014/main" id="{EE130831-BB3B-87D4-0EF9-4AEDBEB7FFCD}"/>
              </a:ext>
            </a:extLst>
          </p:cNvPr>
          <p:cNvGrpSpPr/>
          <p:nvPr/>
        </p:nvGrpSpPr>
        <p:grpSpPr>
          <a:xfrm>
            <a:off x="-119316" y="-18824"/>
            <a:ext cx="12641515" cy="979488"/>
            <a:chOff x="-119316" y="-18824"/>
            <a:chExt cx="12641515" cy="979488"/>
          </a:xfrm>
        </p:grpSpPr>
        <p:pic>
          <p:nvPicPr>
            <p:cNvPr id="6" name="Afbeelding 5" descr="Afbeelding met gras, buiten, boom, lucht&#10;&#10;Automatisch gegenereerde beschrijving">
              <a:extLst>
                <a:ext uri="{FF2B5EF4-FFF2-40B4-BE49-F238E27FC236}">
                  <a16:creationId xmlns:a16="http://schemas.microsoft.com/office/drawing/2014/main" id="{0BCC9577-9087-2F28-3A71-601BCA86296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37" y="-18824"/>
              <a:ext cx="1750744" cy="583660"/>
            </a:xfrm>
            <a:prstGeom prst="rect">
              <a:avLst/>
            </a:prstGeom>
          </p:spPr>
        </p:pic>
        <p:pic>
          <p:nvPicPr>
            <p:cNvPr id="7" name="Afbeelding 6" descr="Afbeelding met gras, buiten, boom, lucht&#10;&#10;Automatisch gegenereerde beschrijving">
              <a:extLst>
                <a:ext uri="{FF2B5EF4-FFF2-40B4-BE49-F238E27FC236}">
                  <a16:creationId xmlns:a16="http://schemas.microsoft.com/office/drawing/2014/main" id="{2288741F-95B4-E608-4995-9F8763C4AA3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742015" y="-18824"/>
              <a:ext cx="1305984" cy="675736"/>
            </a:xfrm>
            <a:prstGeom prst="rect">
              <a:avLst/>
            </a:prstGeom>
          </p:spPr>
        </p:pic>
        <p:graphicFrame>
          <p:nvGraphicFramePr>
            <p:cNvPr id="8" name="Object 7">
              <a:extLst>
                <a:ext uri="{FF2B5EF4-FFF2-40B4-BE49-F238E27FC236}">
                  <a16:creationId xmlns:a16="http://schemas.microsoft.com/office/drawing/2014/main" id="{04B835C1-798C-CF4D-B4C9-F26EAA3C8A99}"/>
                </a:ext>
              </a:extLst>
            </p:cNvPr>
            <p:cNvGraphicFramePr>
              <a:graphicFrameLocks noChangeAspect="1"/>
            </p:cNvGraphicFramePr>
            <p:nvPr/>
          </p:nvGraphicFramePr>
          <p:xfrm>
            <a:off x="3048000" y="-18824"/>
            <a:ext cx="9144000" cy="979488"/>
          </p:xfrm>
          <a:graphic>
            <a:graphicData uri="http://schemas.openxmlformats.org/presentationml/2006/ole">
              <mc:AlternateContent xmlns:mc="http://schemas.openxmlformats.org/markup-compatibility/2006">
                <mc:Choice xmlns:v="urn:schemas-microsoft-com:vml" Requires="v">
                  <p:oleObj name="Image" r:id="rId6" imgW="5973586" imgH="639702" progId="Photoshop.Image.8">
                    <p:embed/>
                  </p:oleObj>
                </mc:Choice>
                <mc:Fallback>
                  <p:oleObj name="Image" r:id="rId6" imgW="5973586" imgH="639702" progId="Photoshop.Image.8">
                    <p:embed/>
                    <p:pic>
                      <p:nvPicPr>
                        <p:cNvPr id="8" name="Object 7">
                          <a:extLst>
                            <a:ext uri="{FF2B5EF4-FFF2-40B4-BE49-F238E27FC236}">
                              <a16:creationId xmlns:a16="http://schemas.microsoft.com/office/drawing/2014/main" id="{04B835C1-798C-CF4D-B4C9-F26EAA3C8A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18824"/>
                          <a:ext cx="914400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hthoek 8">
              <a:extLst>
                <a:ext uri="{FF2B5EF4-FFF2-40B4-BE49-F238E27FC236}">
                  <a16:creationId xmlns:a16="http://schemas.microsoft.com/office/drawing/2014/main" id="{FAC164CC-B5A2-443E-5BA2-8BF4DA711BC8}"/>
                </a:ext>
              </a:extLst>
            </p:cNvPr>
            <p:cNvSpPr/>
            <p:nvPr/>
          </p:nvSpPr>
          <p:spPr>
            <a:xfrm>
              <a:off x="-119316" y="564836"/>
              <a:ext cx="4707985" cy="395828"/>
            </a:xfrm>
            <a:prstGeom prst="rect">
              <a:avLst/>
            </a:prstGeom>
            <a:solidFill>
              <a:srgbClr val="114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0F980E1D-3E84-33F9-7E00-7D066270C718}"/>
                </a:ext>
              </a:extLst>
            </p:cNvPr>
            <p:cNvSpPr/>
            <p:nvPr/>
          </p:nvSpPr>
          <p:spPr>
            <a:xfrm>
              <a:off x="4588668" y="564836"/>
              <a:ext cx="7933531" cy="395828"/>
            </a:xfrm>
            <a:prstGeom prst="rect">
              <a:avLst/>
            </a:prstGeom>
            <a:solidFill>
              <a:srgbClr val="BED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Afbeelding met tekst&#10;&#10;Automatisch gegenereerde beschrijving">
              <a:extLst>
                <a:ext uri="{FF2B5EF4-FFF2-40B4-BE49-F238E27FC236}">
                  <a16:creationId xmlns:a16="http://schemas.microsoft.com/office/drawing/2014/main" id="{3D5B32D0-184D-C5CA-61C7-D064EEA619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pic>
        <p:nvPicPr>
          <p:cNvPr id="20" name="Afbeelding 19">
            <a:extLst>
              <a:ext uri="{FF2B5EF4-FFF2-40B4-BE49-F238E27FC236}">
                <a16:creationId xmlns:a16="http://schemas.microsoft.com/office/drawing/2014/main" id="{4AD02585-CB64-B398-C14B-09C28E8501B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22776" y="456045"/>
            <a:ext cx="2004554" cy="488990"/>
          </a:xfrm>
          <a:prstGeom prst="rect">
            <a:avLst/>
          </a:prstGeom>
        </p:spPr>
      </p:pic>
      <p:cxnSp>
        <p:nvCxnSpPr>
          <p:cNvPr id="16" name="Rechte verbindingslijn 15">
            <a:extLst>
              <a:ext uri="{FF2B5EF4-FFF2-40B4-BE49-F238E27FC236}">
                <a16:creationId xmlns:a16="http://schemas.microsoft.com/office/drawing/2014/main" id="{3876376F-C52A-4FD6-8617-C0FBC551298E}"/>
              </a:ext>
            </a:extLst>
          </p:cNvPr>
          <p:cNvCxnSpPr/>
          <p:nvPr/>
        </p:nvCxnSpPr>
        <p:spPr>
          <a:xfrm flipH="1">
            <a:off x="6762750" y="3733800"/>
            <a:ext cx="286810" cy="14097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kstvak 14">
            <a:extLst>
              <a:ext uri="{FF2B5EF4-FFF2-40B4-BE49-F238E27FC236}">
                <a16:creationId xmlns:a16="http://schemas.microsoft.com/office/drawing/2014/main" id="{47E1AF8A-4564-DF23-FF45-0A1248433B15}"/>
              </a:ext>
            </a:extLst>
          </p:cNvPr>
          <p:cNvSpPr txBox="1"/>
          <p:nvPr/>
        </p:nvSpPr>
        <p:spPr>
          <a:xfrm>
            <a:off x="6922905" y="3364468"/>
            <a:ext cx="651616" cy="369332"/>
          </a:xfrm>
          <a:prstGeom prst="rect">
            <a:avLst/>
          </a:prstGeom>
          <a:noFill/>
        </p:spPr>
        <p:txBody>
          <a:bodyPr wrap="square">
            <a:spAutoFit/>
          </a:bodyPr>
          <a:lstStyle/>
          <a:p>
            <a:r>
              <a:rPr lang="nl-NL" dirty="0">
                <a:solidFill>
                  <a:srgbClr val="FF0000"/>
                </a:solidFill>
              </a:rPr>
              <a:t>A</a:t>
            </a:r>
          </a:p>
        </p:txBody>
      </p:sp>
      <p:sp>
        <p:nvSpPr>
          <p:cNvPr id="17" name="Tekstvak 16">
            <a:extLst>
              <a:ext uri="{FF2B5EF4-FFF2-40B4-BE49-F238E27FC236}">
                <a16:creationId xmlns:a16="http://schemas.microsoft.com/office/drawing/2014/main" id="{ABCA9FDB-6EC5-2136-56A7-51DE3751CADE}"/>
              </a:ext>
            </a:extLst>
          </p:cNvPr>
          <p:cNvSpPr txBox="1"/>
          <p:nvPr/>
        </p:nvSpPr>
        <p:spPr>
          <a:xfrm>
            <a:off x="6526905" y="5118709"/>
            <a:ext cx="651616" cy="369332"/>
          </a:xfrm>
          <a:prstGeom prst="rect">
            <a:avLst/>
          </a:prstGeom>
          <a:noFill/>
        </p:spPr>
        <p:txBody>
          <a:bodyPr wrap="square">
            <a:spAutoFit/>
          </a:bodyPr>
          <a:lstStyle/>
          <a:p>
            <a:r>
              <a:rPr lang="nl-NL" dirty="0">
                <a:solidFill>
                  <a:srgbClr val="FF0000"/>
                </a:solidFill>
              </a:rPr>
              <a:t>A’</a:t>
            </a:r>
          </a:p>
        </p:txBody>
      </p:sp>
      <p:sp>
        <p:nvSpPr>
          <p:cNvPr id="22" name="Tekstvak 21">
            <a:extLst>
              <a:ext uri="{FF2B5EF4-FFF2-40B4-BE49-F238E27FC236}">
                <a16:creationId xmlns:a16="http://schemas.microsoft.com/office/drawing/2014/main" id="{9BC6AF3C-63D1-AEFF-6A32-BBFA054C9A68}"/>
              </a:ext>
            </a:extLst>
          </p:cNvPr>
          <p:cNvSpPr txBox="1"/>
          <p:nvPr/>
        </p:nvSpPr>
        <p:spPr>
          <a:xfrm>
            <a:off x="269217" y="1203700"/>
            <a:ext cx="8360228" cy="954107"/>
          </a:xfrm>
          <a:prstGeom prst="rect">
            <a:avLst/>
          </a:prstGeom>
          <a:noFill/>
        </p:spPr>
        <p:txBody>
          <a:bodyPr wrap="square" rtlCol="0">
            <a:spAutoFit/>
          </a:bodyPr>
          <a:lstStyle/>
          <a:p>
            <a:r>
              <a:rPr lang="nl-NL" sz="2000" b="1" dirty="0"/>
              <a:t>Parkeren op de rijbaan</a:t>
            </a:r>
          </a:p>
          <a:p>
            <a:pPr lvl="1"/>
            <a:endParaRPr lang="nl-NL" b="1" dirty="0"/>
          </a:p>
          <a:p>
            <a:pPr marL="285750" indent="-285750">
              <a:buFontTx/>
              <a:buChar char="-"/>
            </a:pPr>
            <a:endParaRPr lang="nl-NL" b="1" dirty="0"/>
          </a:p>
        </p:txBody>
      </p:sp>
    </p:spTree>
    <p:extLst>
      <p:ext uri="{BB962C8B-B14F-4D97-AF65-F5344CB8AC3E}">
        <p14:creationId xmlns:p14="http://schemas.microsoft.com/office/powerpoint/2010/main" val="1500023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73018" y="4434668"/>
            <a:ext cx="2598426" cy="1586620"/>
          </a:xfrm>
          <a:prstGeom prst="rect">
            <a:avLst/>
          </a:prstGeom>
        </p:spPr>
      </p:pic>
      <p:pic>
        <p:nvPicPr>
          <p:cNvPr id="7" name="Afbeelding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6844" y="2754649"/>
            <a:ext cx="2590452" cy="1596262"/>
          </a:xfrm>
          <a:prstGeom prst="rect">
            <a:avLst/>
          </a:prstGeom>
        </p:spPr>
      </p:pic>
      <p:pic>
        <p:nvPicPr>
          <p:cNvPr id="6"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92071" y="2759049"/>
            <a:ext cx="2600071" cy="1591862"/>
          </a:xfrm>
          <a:prstGeom prst="rect">
            <a:avLst/>
          </a:prstGeom>
          <a:ln>
            <a:noFill/>
          </a:ln>
          <a:effectLst>
            <a:softEdge rad="0"/>
          </a:effectLst>
        </p:spPr>
      </p:pic>
      <p:pic>
        <p:nvPicPr>
          <p:cNvPr id="3" name="Afbeelding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78110" y="1047191"/>
            <a:ext cx="2587920" cy="1572802"/>
          </a:xfrm>
          <a:prstGeom prst="rect">
            <a:avLst/>
          </a:prstGeom>
        </p:spPr>
      </p:pic>
      <p:pic>
        <p:nvPicPr>
          <p:cNvPr id="5" name="Picture 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776844" y="4434669"/>
            <a:ext cx="2589186" cy="1598703"/>
          </a:xfrm>
          <a:prstGeom prst="rect">
            <a:avLst/>
          </a:prstGeom>
          <a:ln>
            <a:noFill/>
          </a:ln>
          <a:effectLst>
            <a:softEdge rad="0"/>
          </a:effectLst>
        </p:spPr>
      </p:pic>
      <p:pic>
        <p:nvPicPr>
          <p:cNvPr id="10" name="Afbeelding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88304" y="4434668"/>
            <a:ext cx="2603838" cy="1611928"/>
          </a:xfrm>
          <a:prstGeom prst="rect">
            <a:avLst/>
          </a:prstGeom>
        </p:spPr>
      </p:pic>
      <p:sp>
        <p:nvSpPr>
          <p:cNvPr id="15" name="Text Box 2"/>
          <p:cNvSpPr txBox="1">
            <a:spLocks noChangeArrowheads="1"/>
          </p:cNvSpPr>
          <p:nvPr/>
        </p:nvSpPr>
        <p:spPr bwMode="auto">
          <a:xfrm>
            <a:off x="2424114" y="404814"/>
            <a:ext cx="7775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nl-NL" altLang="nl-NL" sz="2400" b="1" dirty="0">
                <a:solidFill>
                  <a:srgbClr val="70762C"/>
                </a:solidFill>
                <a:latin typeface="Garamond" panose="02020404030301010803" pitchFamily="18" charset="0"/>
                <a:ea typeface="ＭＳ Ｐゴシック" panose="020B0600070205080204" pitchFamily="34" charset="-128"/>
              </a:rPr>
              <a:t>Plangroep Heggen en bureau VERBEEK – </a:t>
            </a:r>
            <a:r>
              <a:rPr lang="nl-NL" altLang="nl-NL" sz="2400" b="1" dirty="0" err="1">
                <a:solidFill>
                  <a:srgbClr val="70762C"/>
                </a:solidFill>
                <a:latin typeface="Garamond" panose="02020404030301010803" pitchFamily="18" charset="0"/>
                <a:ea typeface="ＭＳ Ｐゴシック" panose="020B0600070205080204" pitchFamily="34" charset="-128"/>
              </a:rPr>
              <a:t>highlights</a:t>
            </a:r>
            <a:r>
              <a:rPr lang="nl-NL" altLang="nl-NL" sz="2400" b="1" dirty="0">
                <a:solidFill>
                  <a:srgbClr val="70762C"/>
                </a:solidFill>
                <a:latin typeface="Garamond" panose="02020404030301010803" pitchFamily="18" charset="0"/>
                <a:ea typeface="ＭＳ Ｐゴシック" panose="020B0600070205080204" pitchFamily="34" charset="-128"/>
              </a:rPr>
              <a:t> </a:t>
            </a:r>
          </a:p>
        </p:txBody>
      </p:sp>
      <p:pic>
        <p:nvPicPr>
          <p:cNvPr id="16" name="Afbeelding 1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96000" y="6070337"/>
            <a:ext cx="2661276" cy="649191"/>
          </a:xfrm>
          <a:prstGeom prst="rect">
            <a:avLst/>
          </a:prstGeom>
        </p:spPr>
      </p:pic>
      <p:pic>
        <p:nvPicPr>
          <p:cNvPr id="13" name="Afbeelding 12" descr="LA-121.396_Steenberg Wilhelmina_foto12.jpg">
            <a:extLst>
              <a:ext uri="{FF2B5EF4-FFF2-40B4-BE49-F238E27FC236}">
                <a16:creationId xmlns:a16="http://schemas.microsoft.com/office/drawing/2014/main" id="{82DBB97E-F296-05CA-8F36-5E31E31CF232}"/>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75521" y="1052737"/>
            <a:ext cx="2595924" cy="158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Afbeelding 13" descr="pwijp20170920-8676.jpg">
            <a:extLst>
              <a:ext uri="{FF2B5EF4-FFF2-40B4-BE49-F238E27FC236}">
                <a16:creationId xmlns:a16="http://schemas.microsoft.com/office/drawing/2014/main" id="{BC559465-BBD0-15BA-00C4-D8CC20106953}"/>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799353" y="1056236"/>
            <a:ext cx="2595924" cy="156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Afbeelding 16">
            <a:extLst>
              <a:ext uri="{FF2B5EF4-FFF2-40B4-BE49-F238E27FC236}">
                <a16:creationId xmlns:a16="http://schemas.microsoft.com/office/drawing/2014/main" id="{DDF31A13-DAEF-DC65-6DED-7A084E9F15BC}"/>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775520" y="2758555"/>
            <a:ext cx="2595924" cy="1575980"/>
          </a:xfrm>
          <a:prstGeom prst="rect">
            <a:avLst/>
          </a:prstGeom>
        </p:spPr>
      </p:pic>
      <p:pic>
        <p:nvPicPr>
          <p:cNvPr id="12" name="Afbeelding 11" descr="Afbeelding met grond, buiten, gebouw, weg&#10;&#10;Automatisch gegenereerde beschrijving">
            <a:extLst>
              <a:ext uri="{FF2B5EF4-FFF2-40B4-BE49-F238E27FC236}">
                <a16:creationId xmlns:a16="http://schemas.microsoft.com/office/drawing/2014/main" id="{76BFA0DC-6F9E-D077-E741-4BAB2E381542}"/>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4776845" y="1047191"/>
            <a:ext cx="2587920" cy="1571446"/>
          </a:xfrm>
          <a:prstGeom prst="rect">
            <a:avLst/>
          </a:prstGeom>
        </p:spPr>
      </p:pic>
      <p:pic>
        <p:nvPicPr>
          <p:cNvPr id="19" name="Afbeelding 18" descr="Afbeelding met tekst&#10;&#10;Automatisch gegenereerde beschrijving">
            <a:extLst>
              <a:ext uri="{FF2B5EF4-FFF2-40B4-BE49-F238E27FC236}">
                <a16:creationId xmlns:a16="http://schemas.microsoft.com/office/drawing/2014/main" id="{A2B9FCD0-79D4-D1D5-C8CF-57431DBA7AD2}"/>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9090223" y="6243481"/>
            <a:ext cx="3029246" cy="476047"/>
          </a:xfrm>
          <a:prstGeom prst="rect">
            <a:avLst/>
          </a:prstGeom>
        </p:spPr>
      </p:pic>
    </p:spTree>
    <p:extLst>
      <p:ext uri="{BB962C8B-B14F-4D97-AF65-F5344CB8AC3E}">
        <p14:creationId xmlns:p14="http://schemas.microsoft.com/office/powerpoint/2010/main" val="154161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a:extLst>
              <a:ext uri="{FF2B5EF4-FFF2-40B4-BE49-F238E27FC236}">
                <a16:creationId xmlns:a16="http://schemas.microsoft.com/office/drawing/2014/main" id="{1F6B4288-83B7-3554-DD2E-5FC441B2DE4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30940" y="960664"/>
            <a:ext cx="9397206" cy="5907969"/>
          </a:xfrm>
          <a:prstGeom prst="rect">
            <a:avLst/>
          </a:prstGeom>
        </p:spPr>
      </p:pic>
      <p:pic>
        <p:nvPicPr>
          <p:cNvPr id="4" name="Afbeelding 3" descr="Afbeelding met tekst&#10;&#10;Automatisch gegenereerde beschrijving">
            <a:extLst>
              <a:ext uri="{FF2B5EF4-FFF2-40B4-BE49-F238E27FC236}">
                <a16:creationId xmlns:a16="http://schemas.microsoft.com/office/drawing/2014/main" id="{8B37F9C8-7D88-7006-650A-A4481BAC2C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nvGrpSpPr>
          <p:cNvPr id="5" name="Groep 4">
            <a:extLst>
              <a:ext uri="{FF2B5EF4-FFF2-40B4-BE49-F238E27FC236}">
                <a16:creationId xmlns:a16="http://schemas.microsoft.com/office/drawing/2014/main" id="{EE130831-BB3B-87D4-0EF9-4AEDBEB7FFCD}"/>
              </a:ext>
            </a:extLst>
          </p:cNvPr>
          <p:cNvGrpSpPr/>
          <p:nvPr/>
        </p:nvGrpSpPr>
        <p:grpSpPr>
          <a:xfrm>
            <a:off x="-119316" y="-18824"/>
            <a:ext cx="12641515" cy="979488"/>
            <a:chOff x="-119316" y="-18824"/>
            <a:chExt cx="12641515" cy="979488"/>
          </a:xfrm>
        </p:grpSpPr>
        <p:pic>
          <p:nvPicPr>
            <p:cNvPr id="6" name="Afbeelding 5" descr="Afbeelding met gras, buiten, boom, lucht&#10;&#10;Automatisch gegenereerde beschrijving">
              <a:extLst>
                <a:ext uri="{FF2B5EF4-FFF2-40B4-BE49-F238E27FC236}">
                  <a16:creationId xmlns:a16="http://schemas.microsoft.com/office/drawing/2014/main" id="{0BCC9577-9087-2F28-3A71-601BCA86296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37" y="-18824"/>
              <a:ext cx="1750744" cy="583660"/>
            </a:xfrm>
            <a:prstGeom prst="rect">
              <a:avLst/>
            </a:prstGeom>
          </p:spPr>
        </p:pic>
        <p:pic>
          <p:nvPicPr>
            <p:cNvPr id="7" name="Afbeelding 6" descr="Afbeelding met gras, buiten, boom, lucht&#10;&#10;Automatisch gegenereerde beschrijving">
              <a:extLst>
                <a:ext uri="{FF2B5EF4-FFF2-40B4-BE49-F238E27FC236}">
                  <a16:creationId xmlns:a16="http://schemas.microsoft.com/office/drawing/2014/main" id="{2288741F-95B4-E608-4995-9F8763C4AA3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742015" y="-18824"/>
              <a:ext cx="1305984" cy="675736"/>
            </a:xfrm>
            <a:prstGeom prst="rect">
              <a:avLst/>
            </a:prstGeom>
          </p:spPr>
        </p:pic>
        <p:graphicFrame>
          <p:nvGraphicFramePr>
            <p:cNvPr id="8" name="Object 7">
              <a:extLst>
                <a:ext uri="{FF2B5EF4-FFF2-40B4-BE49-F238E27FC236}">
                  <a16:creationId xmlns:a16="http://schemas.microsoft.com/office/drawing/2014/main" id="{04B835C1-798C-CF4D-B4C9-F26EAA3C8A99}"/>
                </a:ext>
              </a:extLst>
            </p:cNvPr>
            <p:cNvGraphicFramePr>
              <a:graphicFrameLocks noChangeAspect="1"/>
            </p:cNvGraphicFramePr>
            <p:nvPr/>
          </p:nvGraphicFramePr>
          <p:xfrm>
            <a:off x="3048000" y="-18824"/>
            <a:ext cx="9144000" cy="979488"/>
          </p:xfrm>
          <a:graphic>
            <a:graphicData uri="http://schemas.openxmlformats.org/presentationml/2006/ole">
              <mc:AlternateContent xmlns:mc="http://schemas.openxmlformats.org/markup-compatibility/2006">
                <mc:Choice xmlns:v="urn:schemas-microsoft-com:vml" Requires="v">
                  <p:oleObj name="Image" r:id="rId6" imgW="5973586" imgH="639702" progId="Photoshop.Image.8">
                    <p:embed/>
                  </p:oleObj>
                </mc:Choice>
                <mc:Fallback>
                  <p:oleObj name="Image" r:id="rId6" imgW="5973586" imgH="639702" progId="Photoshop.Image.8">
                    <p:embed/>
                    <p:pic>
                      <p:nvPicPr>
                        <p:cNvPr id="8" name="Object 7">
                          <a:extLst>
                            <a:ext uri="{FF2B5EF4-FFF2-40B4-BE49-F238E27FC236}">
                              <a16:creationId xmlns:a16="http://schemas.microsoft.com/office/drawing/2014/main" id="{04B835C1-798C-CF4D-B4C9-F26EAA3C8A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18824"/>
                          <a:ext cx="914400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hthoek 8">
              <a:extLst>
                <a:ext uri="{FF2B5EF4-FFF2-40B4-BE49-F238E27FC236}">
                  <a16:creationId xmlns:a16="http://schemas.microsoft.com/office/drawing/2014/main" id="{FAC164CC-B5A2-443E-5BA2-8BF4DA711BC8}"/>
                </a:ext>
              </a:extLst>
            </p:cNvPr>
            <p:cNvSpPr/>
            <p:nvPr/>
          </p:nvSpPr>
          <p:spPr>
            <a:xfrm>
              <a:off x="-119316" y="564836"/>
              <a:ext cx="4707985" cy="395828"/>
            </a:xfrm>
            <a:prstGeom prst="rect">
              <a:avLst/>
            </a:prstGeom>
            <a:solidFill>
              <a:srgbClr val="114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0F980E1D-3E84-33F9-7E00-7D066270C718}"/>
                </a:ext>
              </a:extLst>
            </p:cNvPr>
            <p:cNvSpPr/>
            <p:nvPr/>
          </p:nvSpPr>
          <p:spPr>
            <a:xfrm>
              <a:off x="4588668" y="564836"/>
              <a:ext cx="7933531" cy="395828"/>
            </a:xfrm>
            <a:prstGeom prst="rect">
              <a:avLst/>
            </a:prstGeom>
            <a:solidFill>
              <a:srgbClr val="BED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Afbeelding met tekst&#10;&#10;Automatisch gegenereerde beschrijving">
              <a:extLst>
                <a:ext uri="{FF2B5EF4-FFF2-40B4-BE49-F238E27FC236}">
                  <a16:creationId xmlns:a16="http://schemas.microsoft.com/office/drawing/2014/main" id="{3D5B32D0-184D-C5CA-61C7-D064EEA619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pic>
        <p:nvPicPr>
          <p:cNvPr id="20" name="Afbeelding 19">
            <a:extLst>
              <a:ext uri="{FF2B5EF4-FFF2-40B4-BE49-F238E27FC236}">
                <a16:creationId xmlns:a16="http://schemas.microsoft.com/office/drawing/2014/main" id="{4AD02585-CB64-B398-C14B-09C28E8501B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22776" y="456045"/>
            <a:ext cx="2004554" cy="488990"/>
          </a:xfrm>
          <a:prstGeom prst="rect">
            <a:avLst/>
          </a:prstGeom>
        </p:spPr>
      </p:pic>
      <p:sp>
        <p:nvSpPr>
          <p:cNvPr id="2" name="Tekstvak 1">
            <a:extLst>
              <a:ext uri="{FF2B5EF4-FFF2-40B4-BE49-F238E27FC236}">
                <a16:creationId xmlns:a16="http://schemas.microsoft.com/office/drawing/2014/main" id="{7C710D36-1791-54CC-34D8-03D87E7F39E6}"/>
              </a:ext>
            </a:extLst>
          </p:cNvPr>
          <p:cNvSpPr txBox="1"/>
          <p:nvPr/>
        </p:nvSpPr>
        <p:spPr>
          <a:xfrm>
            <a:off x="4818389" y="6307342"/>
            <a:ext cx="651616" cy="276999"/>
          </a:xfrm>
          <a:prstGeom prst="rect">
            <a:avLst/>
          </a:prstGeom>
          <a:noFill/>
        </p:spPr>
        <p:txBody>
          <a:bodyPr wrap="square">
            <a:spAutoFit/>
          </a:bodyPr>
          <a:lstStyle/>
          <a:p>
            <a:r>
              <a:rPr lang="nl-NL" sz="1200" dirty="0"/>
              <a:t>5,80m</a:t>
            </a:r>
          </a:p>
        </p:txBody>
      </p:sp>
      <p:sp>
        <p:nvSpPr>
          <p:cNvPr id="13" name="Tekstvak 12">
            <a:extLst>
              <a:ext uri="{FF2B5EF4-FFF2-40B4-BE49-F238E27FC236}">
                <a16:creationId xmlns:a16="http://schemas.microsoft.com/office/drawing/2014/main" id="{AF13DA7B-0B8B-AEA7-E556-5ACC58002574}"/>
              </a:ext>
            </a:extLst>
          </p:cNvPr>
          <p:cNvSpPr txBox="1"/>
          <p:nvPr/>
        </p:nvSpPr>
        <p:spPr>
          <a:xfrm>
            <a:off x="6234087" y="6307342"/>
            <a:ext cx="651616" cy="276999"/>
          </a:xfrm>
          <a:prstGeom prst="rect">
            <a:avLst/>
          </a:prstGeom>
          <a:noFill/>
        </p:spPr>
        <p:txBody>
          <a:bodyPr wrap="square">
            <a:spAutoFit/>
          </a:bodyPr>
          <a:lstStyle/>
          <a:p>
            <a:r>
              <a:rPr lang="nl-NL" sz="1200" dirty="0"/>
              <a:t>1,60m</a:t>
            </a:r>
          </a:p>
        </p:txBody>
      </p:sp>
      <p:sp>
        <p:nvSpPr>
          <p:cNvPr id="14" name="Tekstvak 13">
            <a:extLst>
              <a:ext uri="{FF2B5EF4-FFF2-40B4-BE49-F238E27FC236}">
                <a16:creationId xmlns:a16="http://schemas.microsoft.com/office/drawing/2014/main" id="{48485B3D-6A9E-6988-5909-E955920A4083}"/>
              </a:ext>
            </a:extLst>
          </p:cNvPr>
          <p:cNvSpPr txBox="1"/>
          <p:nvPr/>
        </p:nvSpPr>
        <p:spPr>
          <a:xfrm>
            <a:off x="3466490" y="6307342"/>
            <a:ext cx="651616" cy="276999"/>
          </a:xfrm>
          <a:prstGeom prst="rect">
            <a:avLst/>
          </a:prstGeom>
          <a:noFill/>
        </p:spPr>
        <p:txBody>
          <a:bodyPr wrap="square">
            <a:spAutoFit/>
          </a:bodyPr>
          <a:lstStyle/>
          <a:p>
            <a:r>
              <a:rPr lang="nl-NL" sz="1200" dirty="0"/>
              <a:t>1,30m</a:t>
            </a:r>
          </a:p>
        </p:txBody>
      </p:sp>
      <p:sp>
        <p:nvSpPr>
          <p:cNvPr id="18" name="Tekstvak 17">
            <a:extLst>
              <a:ext uri="{FF2B5EF4-FFF2-40B4-BE49-F238E27FC236}">
                <a16:creationId xmlns:a16="http://schemas.microsoft.com/office/drawing/2014/main" id="{6AB94684-E1B9-E81B-32AD-C7A322055AFA}"/>
              </a:ext>
            </a:extLst>
          </p:cNvPr>
          <p:cNvSpPr txBox="1"/>
          <p:nvPr/>
        </p:nvSpPr>
        <p:spPr>
          <a:xfrm>
            <a:off x="1571804" y="6209677"/>
            <a:ext cx="651616" cy="369332"/>
          </a:xfrm>
          <a:prstGeom prst="rect">
            <a:avLst/>
          </a:prstGeom>
          <a:noFill/>
        </p:spPr>
        <p:txBody>
          <a:bodyPr wrap="square">
            <a:spAutoFit/>
          </a:bodyPr>
          <a:lstStyle/>
          <a:p>
            <a:r>
              <a:rPr lang="nl-NL" dirty="0"/>
              <a:t>A</a:t>
            </a:r>
          </a:p>
        </p:txBody>
      </p:sp>
      <p:sp>
        <p:nvSpPr>
          <p:cNvPr id="19" name="Tekstvak 18">
            <a:extLst>
              <a:ext uri="{FF2B5EF4-FFF2-40B4-BE49-F238E27FC236}">
                <a16:creationId xmlns:a16="http://schemas.microsoft.com/office/drawing/2014/main" id="{9787D870-9757-FF2B-14D4-DE8EA0A9F466}"/>
              </a:ext>
            </a:extLst>
          </p:cNvPr>
          <p:cNvSpPr txBox="1"/>
          <p:nvPr/>
        </p:nvSpPr>
        <p:spPr>
          <a:xfrm>
            <a:off x="9768389" y="6209677"/>
            <a:ext cx="651616" cy="369332"/>
          </a:xfrm>
          <a:prstGeom prst="rect">
            <a:avLst/>
          </a:prstGeom>
          <a:noFill/>
        </p:spPr>
        <p:txBody>
          <a:bodyPr wrap="square">
            <a:spAutoFit/>
          </a:bodyPr>
          <a:lstStyle/>
          <a:p>
            <a:r>
              <a:rPr lang="nl-NL" dirty="0"/>
              <a:t>A’</a:t>
            </a:r>
          </a:p>
        </p:txBody>
      </p:sp>
    </p:spTree>
    <p:extLst>
      <p:ext uri="{BB962C8B-B14F-4D97-AF65-F5344CB8AC3E}">
        <p14:creationId xmlns:p14="http://schemas.microsoft.com/office/powerpoint/2010/main" val="595020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8B37F9C8-7D88-7006-650A-A4481BAC2C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nvGrpSpPr>
          <p:cNvPr id="5" name="Groep 4">
            <a:extLst>
              <a:ext uri="{FF2B5EF4-FFF2-40B4-BE49-F238E27FC236}">
                <a16:creationId xmlns:a16="http://schemas.microsoft.com/office/drawing/2014/main" id="{EE130831-BB3B-87D4-0EF9-4AEDBEB7FFCD}"/>
              </a:ext>
            </a:extLst>
          </p:cNvPr>
          <p:cNvGrpSpPr/>
          <p:nvPr/>
        </p:nvGrpSpPr>
        <p:grpSpPr>
          <a:xfrm>
            <a:off x="-119316" y="-18824"/>
            <a:ext cx="12641515" cy="979488"/>
            <a:chOff x="-119316" y="-18824"/>
            <a:chExt cx="12641515" cy="979488"/>
          </a:xfrm>
        </p:grpSpPr>
        <p:pic>
          <p:nvPicPr>
            <p:cNvPr id="6" name="Afbeelding 5" descr="Afbeelding met gras, buiten, boom, lucht&#10;&#10;Automatisch gegenereerde beschrijving">
              <a:extLst>
                <a:ext uri="{FF2B5EF4-FFF2-40B4-BE49-F238E27FC236}">
                  <a16:creationId xmlns:a16="http://schemas.microsoft.com/office/drawing/2014/main" id="{0BCC9577-9087-2F28-3A71-601BCA8629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37" y="-18824"/>
              <a:ext cx="1750744" cy="583660"/>
            </a:xfrm>
            <a:prstGeom prst="rect">
              <a:avLst/>
            </a:prstGeom>
          </p:spPr>
        </p:pic>
        <p:pic>
          <p:nvPicPr>
            <p:cNvPr id="7" name="Afbeelding 6" descr="Afbeelding met gras, buiten, boom, lucht&#10;&#10;Automatisch gegenereerde beschrijving">
              <a:extLst>
                <a:ext uri="{FF2B5EF4-FFF2-40B4-BE49-F238E27FC236}">
                  <a16:creationId xmlns:a16="http://schemas.microsoft.com/office/drawing/2014/main" id="{2288741F-95B4-E608-4995-9F8763C4AA3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42015" y="-18824"/>
              <a:ext cx="1305984" cy="675736"/>
            </a:xfrm>
            <a:prstGeom prst="rect">
              <a:avLst/>
            </a:prstGeom>
          </p:spPr>
        </p:pic>
        <p:graphicFrame>
          <p:nvGraphicFramePr>
            <p:cNvPr id="8" name="Object 7">
              <a:extLst>
                <a:ext uri="{FF2B5EF4-FFF2-40B4-BE49-F238E27FC236}">
                  <a16:creationId xmlns:a16="http://schemas.microsoft.com/office/drawing/2014/main" id="{04B835C1-798C-CF4D-B4C9-F26EAA3C8A99}"/>
                </a:ext>
              </a:extLst>
            </p:cNvPr>
            <p:cNvGraphicFramePr>
              <a:graphicFrameLocks noChangeAspect="1"/>
            </p:cNvGraphicFramePr>
            <p:nvPr/>
          </p:nvGraphicFramePr>
          <p:xfrm>
            <a:off x="3048000" y="-18824"/>
            <a:ext cx="9144000" cy="979488"/>
          </p:xfrm>
          <a:graphic>
            <a:graphicData uri="http://schemas.openxmlformats.org/presentationml/2006/ole">
              <mc:AlternateContent xmlns:mc="http://schemas.openxmlformats.org/markup-compatibility/2006">
                <mc:Choice xmlns:v="urn:schemas-microsoft-com:vml" Requires="v">
                  <p:oleObj name="Image" r:id="rId5" imgW="5973586" imgH="639702" progId="Photoshop.Image.8">
                    <p:embed/>
                  </p:oleObj>
                </mc:Choice>
                <mc:Fallback>
                  <p:oleObj name="Image" r:id="rId5" imgW="5973586" imgH="639702" progId="Photoshop.Image.8">
                    <p:embed/>
                    <p:pic>
                      <p:nvPicPr>
                        <p:cNvPr id="8" name="Object 7">
                          <a:extLst>
                            <a:ext uri="{FF2B5EF4-FFF2-40B4-BE49-F238E27FC236}">
                              <a16:creationId xmlns:a16="http://schemas.microsoft.com/office/drawing/2014/main" id="{04B835C1-798C-CF4D-B4C9-F26EAA3C8A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8824"/>
                          <a:ext cx="914400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hthoek 8">
              <a:extLst>
                <a:ext uri="{FF2B5EF4-FFF2-40B4-BE49-F238E27FC236}">
                  <a16:creationId xmlns:a16="http://schemas.microsoft.com/office/drawing/2014/main" id="{FAC164CC-B5A2-443E-5BA2-8BF4DA711BC8}"/>
                </a:ext>
              </a:extLst>
            </p:cNvPr>
            <p:cNvSpPr/>
            <p:nvPr/>
          </p:nvSpPr>
          <p:spPr>
            <a:xfrm>
              <a:off x="-119316" y="564836"/>
              <a:ext cx="4707985" cy="395828"/>
            </a:xfrm>
            <a:prstGeom prst="rect">
              <a:avLst/>
            </a:prstGeom>
            <a:solidFill>
              <a:srgbClr val="114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0F980E1D-3E84-33F9-7E00-7D066270C718}"/>
                </a:ext>
              </a:extLst>
            </p:cNvPr>
            <p:cNvSpPr/>
            <p:nvPr/>
          </p:nvSpPr>
          <p:spPr>
            <a:xfrm>
              <a:off x="4588668" y="564836"/>
              <a:ext cx="7933531" cy="395828"/>
            </a:xfrm>
            <a:prstGeom prst="rect">
              <a:avLst/>
            </a:prstGeom>
            <a:solidFill>
              <a:srgbClr val="BED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Afbeelding met tekst&#10;&#10;Automatisch gegenereerde beschrijving">
              <a:extLst>
                <a:ext uri="{FF2B5EF4-FFF2-40B4-BE49-F238E27FC236}">
                  <a16:creationId xmlns:a16="http://schemas.microsoft.com/office/drawing/2014/main" id="{3D5B32D0-184D-C5CA-61C7-D064EEA619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pic>
        <p:nvPicPr>
          <p:cNvPr id="20" name="Afbeelding 19">
            <a:extLst>
              <a:ext uri="{FF2B5EF4-FFF2-40B4-BE49-F238E27FC236}">
                <a16:creationId xmlns:a16="http://schemas.microsoft.com/office/drawing/2014/main" id="{4AD02585-CB64-B398-C14B-09C28E8501B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22776" y="456045"/>
            <a:ext cx="2004554" cy="488990"/>
          </a:xfrm>
          <a:prstGeom prst="rect">
            <a:avLst/>
          </a:prstGeom>
        </p:spPr>
      </p:pic>
      <p:pic>
        <p:nvPicPr>
          <p:cNvPr id="12" name="Afbeelding 11" descr="Afbeelding met boom, buiten, lucht, grond&#10;&#10;Automatisch gegenereerde beschrijving">
            <a:extLst>
              <a:ext uri="{FF2B5EF4-FFF2-40B4-BE49-F238E27FC236}">
                <a16:creationId xmlns:a16="http://schemas.microsoft.com/office/drawing/2014/main" id="{B4CF5556-5BB7-4F02-C45D-2A45F0BBC9D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78195" y="945034"/>
            <a:ext cx="10235609" cy="5912965"/>
          </a:xfrm>
          <a:prstGeom prst="rect">
            <a:avLst/>
          </a:prstGeom>
        </p:spPr>
      </p:pic>
    </p:spTree>
    <p:extLst>
      <p:ext uri="{BB962C8B-B14F-4D97-AF65-F5344CB8AC3E}">
        <p14:creationId xmlns:p14="http://schemas.microsoft.com/office/powerpoint/2010/main" val="870985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8B37F9C8-7D88-7006-650A-A4481BAC2C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nvGrpSpPr>
          <p:cNvPr id="5" name="Groep 4">
            <a:extLst>
              <a:ext uri="{FF2B5EF4-FFF2-40B4-BE49-F238E27FC236}">
                <a16:creationId xmlns:a16="http://schemas.microsoft.com/office/drawing/2014/main" id="{EE130831-BB3B-87D4-0EF9-4AEDBEB7FFCD}"/>
              </a:ext>
            </a:extLst>
          </p:cNvPr>
          <p:cNvGrpSpPr/>
          <p:nvPr/>
        </p:nvGrpSpPr>
        <p:grpSpPr>
          <a:xfrm>
            <a:off x="-119316" y="-18824"/>
            <a:ext cx="12641515" cy="979488"/>
            <a:chOff x="-119316" y="-18824"/>
            <a:chExt cx="12641515" cy="979488"/>
          </a:xfrm>
        </p:grpSpPr>
        <p:pic>
          <p:nvPicPr>
            <p:cNvPr id="6" name="Afbeelding 5" descr="Afbeelding met gras, buiten, boom, lucht&#10;&#10;Automatisch gegenereerde beschrijving">
              <a:extLst>
                <a:ext uri="{FF2B5EF4-FFF2-40B4-BE49-F238E27FC236}">
                  <a16:creationId xmlns:a16="http://schemas.microsoft.com/office/drawing/2014/main" id="{0BCC9577-9087-2F28-3A71-601BCA8629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37" y="-18824"/>
              <a:ext cx="1750744" cy="583660"/>
            </a:xfrm>
            <a:prstGeom prst="rect">
              <a:avLst/>
            </a:prstGeom>
          </p:spPr>
        </p:pic>
        <p:pic>
          <p:nvPicPr>
            <p:cNvPr id="7" name="Afbeelding 6" descr="Afbeelding met gras, buiten, boom, lucht&#10;&#10;Automatisch gegenereerde beschrijving">
              <a:extLst>
                <a:ext uri="{FF2B5EF4-FFF2-40B4-BE49-F238E27FC236}">
                  <a16:creationId xmlns:a16="http://schemas.microsoft.com/office/drawing/2014/main" id="{2288741F-95B4-E608-4995-9F8763C4AA3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42015" y="-18824"/>
              <a:ext cx="1305984" cy="675736"/>
            </a:xfrm>
            <a:prstGeom prst="rect">
              <a:avLst/>
            </a:prstGeom>
          </p:spPr>
        </p:pic>
        <p:graphicFrame>
          <p:nvGraphicFramePr>
            <p:cNvPr id="8" name="Object 7">
              <a:extLst>
                <a:ext uri="{FF2B5EF4-FFF2-40B4-BE49-F238E27FC236}">
                  <a16:creationId xmlns:a16="http://schemas.microsoft.com/office/drawing/2014/main" id="{04B835C1-798C-CF4D-B4C9-F26EAA3C8A99}"/>
                </a:ext>
              </a:extLst>
            </p:cNvPr>
            <p:cNvGraphicFramePr>
              <a:graphicFrameLocks noChangeAspect="1"/>
            </p:cNvGraphicFramePr>
            <p:nvPr/>
          </p:nvGraphicFramePr>
          <p:xfrm>
            <a:off x="3048000" y="-18824"/>
            <a:ext cx="9144000" cy="979488"/>
          </p:xfrm>
          <a:graphic>
            <a:graphicData uri="http://schemas.openxmlformats.org/presentationml/2006/ole">
              <mc:AlternateContent xmlns:mc="http://schemas.openxmlformats.org/markup-compatibility/2006">
                <mc:Choice xmlns:v="urn:schemas-microsoft-com:vml" Requires="v">
                  <p:oleObj name="Image" r:id="rId5" imgW="5973586" imgH="639702" progId="Photoshop.Image.8">
                    <p:embed/>
                  </p:oleObj>
                </mc:Choice>
                <mc:Fallback>
                  <p:oleObj name="Image" r:id="rId5" imgW="5973586" imgH="639702" progId="Photoshop.Image.8">
                    <p:embed/>
                    <p:pic>
                      <p:nvPicPr>
                        <p:cNvPr id="8" name="Object 7">
                          <a:extLst>
                            <a:ext uri="{FF2B5EF4-FFF2-40B4-BE49-F238E27FC236}">
                              <a16:creationId xmlns:a16="http://schemas.microsoft.com/office/drawing/2014/main" id="{04B835C1-798C-CF4D-B4C9-F26EAA3C8A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8824"/>
                          <a:ext cx="914400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hthoek 8">
              <a:extLst>
                <a:ext uri="{FF2B5EF4-FFF2-40B4-BE49-F238E27FC236}">
                  <a16:creationId xmlns:a16="http://schemas.microsoft.com/office/drawing/2014/main" id="{FAC164CC-B5A2-443E-5BA2-8BF4DA711BC8}"/>
                </a:ext>
              </a:extLst>
            </p:cNvPr>
            <p:cNvSpPr/>
            <p:nvPr/>
          </p:nvSpPr>
          <p:spPr>
            <a:xfrm>
              <a:off x="-119316" y="564836"/>
              <a:ext cx="4707985" cy="395828"/>
            </a:xfrm>
            <a:prstGeom prst="rect">
              <a:avLst/>
            </a:prstGeom>
            <a:solidFill>
              <a:srgbClr val="114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0F980E1D-3E84-33F9-7E00-7D066270C718}"/>
                </a:ext>
              </a:extLst>
            </p:cNvPr>
            <p:cNvSpPr/>
            <p:nvPr/>
          </p:nvSpPr>
          <p:spPr>
            <a:xfrm>
              <a:off x="4588668" y="564836"/>
              <a:ext cx="7933531" cy="395828"/>
            </a:xfrm>
            <a:prstGeom prst="rect">
              <a:avLst/>
            </a:prstGeom>
            <a:solidFill>
              <a:srgbClr val="BED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Afbeelding met tekst&#10;&#10;Automatisch gegenereerde beschrijving">
              <a:extLst>
                <a:ext uri="{FF2B5EF4-FFF2-40B4-BE49-F238E27FC236}">
                  <a16:creationId xmlns:a16="http://schemas.microsoft.com/office/drawing/2014/main" id="{3D5B32D0-184D-C5CA-61C7-D064EEA619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pic>
        <p:nvPicPr>
          <p:cNvPr id="20" name="Afbeelding 19">
            <a:extLst>
              <a:ext uri="{FF2B5EF4-FFF2-40B4-BE49-F238E27FC236}">
                <a16:creationId xmlns:a16="http://schemas.microsoft.com/office/drawing/2014/main" id="{4AD02585-CB64-B398-C14B-09C28E8501B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22776" y="456045"/>
            <a:ext cx="2004554" cy="488990"/>
          </a:xfrm>
          <a:prstGeom prst="rect">
            <a:avLst/>
          </a:prstGeom>
        </p:spPr>
      </p:pic>
      <p:pic>
        <p:nvPicPr>
          <p:cNvPr id="12" name="Afbeelding 11">
            <a:extLst>
              <a:ext uri="{FF2B5EF4-FFF2-40B4-BE49-F238E27FC236}">
                <a16:creationId xmlns:a16="http://schemas.microsoft.com/office/drawing/2014/main" id="{B4CF5556-5BB7-4F02-C45D-2A45F0BBC9D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78195" y="945034"/>
            <a:ext cx="10235609" cy="5912965"/>
          </a:xfrm>
          <a:prstGeom prst="rect">
            <a:avLst/>
          </a:prstGeom>
        </p:spPr>
      </p:pic>
    </p:spTree>
    <p:extLst>
      <p:ext uri="{BB962C8B-B14F-4D97-AF65-F5344CB8AC3E}">
        <p14:creationId xmlns:p14="http://schemas.microsoft.com/office/powerpoint/2010/main" val="4075437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kaart&#10;&#10;Automatisch gegenereerde beschrijving">
            <a:extLst>
              <a:ext uri="{FF2B5EF4-FFF2-40B4-BE49-F238E27FC236}">
                <a16:creationId xmlns:a16="http://schemas.microsoft.com/office/drawing/2014/main" id="{602B8767-0A38-6AD2-09A2-5CF23D5C00D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752600"/>
            <a:ext cx="12192000" cy="5162503"/>
          </a:xfrm>
          <a:prstGeom prst="rect">
            <a:avLst/>
          </a:prstGeom>
        </p:spPr>
      </p:pic>
      <p:pic>
        <p:nvPicPr>
          <p:cNvPr id="4" name="Afbeelding 3" descr="Afbeelding met tekst&#10;&#10;Automatisch gegenereerde beschrijving">
            <a:extLst>
              <a:ext uri="{FF2B5EF4-FFF2-40B4-BE49-F238E27FC236}">
                <a16:creationId xmlns:a16="http://schemas.microsoft.com/office/drawing/2014/main" id="{8B37F9C8-7D88-7006-650A-A4481BAC2C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nvGrpSpPr>
          <p:cNvPr id="5" name="Groep 4">
            <a:extLst>
              <a:ext uri="{FF2B5EF4-FFF2-40B4-BE49-F238E27FC236}">
                <a16:creationId xmlns:a16="http://schemas.microsoft.com/office/drawing/2014/main" id="{EE130831-BB3B-87D4-0EF9-4AEDBEB7FFCD}"/>
              </a:ext>
            </a:extLst>
          </p:cNvPr>
          <p:cNvGrpSpPr/>
          <p:nvPr/>
        </p:nvGrpSpPr>
        <p:grpSpPr>
          <a:xfrm>
            <a:off x="-119316" y="-18824"/>
            <a:ext cx="12641515" cy="979488"/>
            <a:chOff x="-119316" y="-18824"/>
            <a:chExt cx="12641515" cy="979488"/>
          </a:xfrm>
        </p:grpSpPr>
        <p:pic>
          <p:nvPicPr>
            <p:cNvPr id="6" name="Afbeelding 5" descr="Afbeelding met gras, buiten, boom, lucht&#10;&#10;Automatisch gegenereerde beschrijving">
              <a:extLst>
                <a:ext uri="{FF2B5EF4-FFF2-40B4-BE49-F238E27FC236}">
                  <a16:creationId xmlns:a16="http://schemas.microsoft.com/office/drawing/2014/main" id="{0BCC9577-9087-2F28-3A71-601BCA86296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37" y="-18824"/>
              <a:ext cx="1750744" cy="583660"/>
            </a:xfrm>
            <a:prstGeom prst="rect">
              <a:avLst/>
            </a:prstGeom>
          </p:spPr>
        </p:pic>
        <p:pic>
          <p:nvPicPr>
            <p:cNvPr id="7" name="Afbeelding 6" descr="Afbeelding met gras, buiten, boom, lucht&#10;&#10;Automatisch gegenereerde beschrijving">
              <a:extLst>
                <a:ext uri="{FF2B5EF4-FFF2-40B4-BE49-F238E27FC236}">
                  <a16:creationId xmlns:a16="http://schemas.microsoft.com/office/drawing/2014/main" id="{2288741F-95B4-E608-4995-9F8763C4AA3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742015" y="-18824"/>
              <a:ext cx="1305984" cy="675736"/>
            </a:xfrm>
            <a:prstGeom prst="rect">
              <a:avLst/>
            </a:prstGeom>
          </p:spPr>
        </p:pic>
        <p:graphicFrame>
          <p:nvGraphicFramePr>
            <p:cNvPr id="8" name="Object 7">
              <a:extLst>
                <a:ext uri="{FF2B5EF4-FFF2-40B4-BE49-F238E27FC236}">
                  <a16:creationId xmlns:a16="http://schemas.microsoft.com/office/drawing/2014/main" id="{04B835C1-798C-CF4D-B4C9-F26EAA3C8A99}"/>
                </a:ext>
              </a:extLst>
            </p:cNvPr>
            <p:cNvGraphicFramePr>
              <a:graphicFrameLocks noChangeAspect="1"/>
            </p:cNvGraphicFramePr>
            <p:nvPr/>
          </p:nvGraphicFramePr>
          <p:xfrm>
            <a:off x="3048000" y="-18824"/>
            <a:ext cx="9144000" cy="979488"/>
          </p:xfrm>
          <a:graphic>
            <a:graphicData uri="http://schemas.openxmlformats.org/presentationml/2006/ole">
              <mc:AlternateContent xmlns:mc="http://schemas.openxmlformats.org/markup-compatibility/2006">
                <mc:Choice xmlns:v="urn:schemas-microsoft-com:vml" Requires="v">
                  <p:oleObj name="Image" r:id="rId6" imgW="5973586" imgH="639702" progId="Photoshop.Image.8">
                    <p:embed/>
                  </p:oleObj>
                </mc:Choice>
                <mc:Fallback>
                  <p:oleObj name="Image" r:id="rId6" imgW="5973586" imgH="639702" progId="Photoshop.Image.8">
                    <p:embed/>
                    <p:pic>
                      <p:nvPicPr>
                        <p:cNvPr id="8" name="Object 7">
                          <a:extLst>
                            <a:ext uri="{FF2B5EF4-FFF2-40B4-BE49-F238E27FC236}">
                              <a16:creationId xmlns:a16="http://schemas.microsoft.com/office/drawing/2014/main" id="{04B835C1-798C-CF4D-B4C9-F26EAA3C8A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18824"/>
                          <a:ext cx="914400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hthoek 8">
              <a:extLst>
                <a:ext uri="{FF2B5EF4-FFF2-40B4-BE49-F238E27FC236}">
                  <a16:creationId xmlns:a16="http://schemas.microsoft.com/office/drawing/2014/main" id="{FAC164CC-B5A2-443E-5BA2-8BF4DA711BC8}"/>
                </a:ext>
              </a:extLst>
            </p:cNvPr>
            <p:cNvSpPr/>
            <p:nvPr/>
          </p:nvSpPr>
          <p:spPr>
            <a:xfrm>
              <a:off x="-119316" y="564836"/>
              <a:ext cx="4707985" cy="395828"/>
            </a:xfrm>
            <a:prstGeom prst="rect">
              <a:avLst/>
            </a:prstGeom>
            <a:solidFill>
              <a:srgbClr val="114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0F980E1D-3E84-33F9-7E00-7D066270C718}"/>
                </a:ext>
              </a:extLst>
            </p:cNvPr>
            <p:cNvSpPr/>
            <p:nvPr/>
          </p:nvSpPr>
          <p:spPr>
            <a:xfrm>
              <a:off x="4588668" y="564836"/>
              <a:ext cx="7933531" cy="395828"/>
            </a:xfrm>
            <a:prstGeom prst="rect">
              <a:avLst/>
            </a:prstGeom>
            <a:solidFill>
              <a:srgbClr val="BED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Afbeelding met tekst&#10;&#10;Automatisch gegenereerde beschrijving">
              <a:extLst>
                <a:ext uri="{FF2B5EF4-FFF2-40B4-BE49-F238E27FC236}">
                  <a16:creationId xmlns:a16="http://schemas.microsoft.com/office/drawing/2014/main" id="{3D5B32D0-184D-C5CA-61C7-D064EEA619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pic>
        <p:nvPicPr>
          <p:cNvPr id="20" name="Afbeelding 19">
            <a:extLst>
              <a:ext uri="{FF2B5EF4-FFF2-40B4-BE49-F238E27FC236}">
                <a16:creationId xmlns:a16="http://schemas.microsoft.com/office/drawing/2014/main" id="{4AD02585-CB64-B398-C14B-09C28E8501B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22776" y="456045"/>
            <a:ext cx="2004554" cy="488990"/>
          </a:xfrm>
          <a:prstGeom prst="rect">
            <a:avLst/>
          </a:prstGeom>
        </p:spPr>
      </p:pic>
      <p:cxnSp>
        <p:nvCxnSpPr>
          <p:cNvPr id="2" name="Rechte verbindingslijn 1">
            <a:extLst>
              <a:ext uri="{FF2B5EF4-FFF2-40B4-BE49-F238E27FC236}">
                <a16:creationId xmlns:a16="http://schemas.microsoft.com/office/drawing/2014/main" id="{348BDE14-3537-16D1-6E5A-D7F5F90E4073}"/>
              </a:ext>
            </a:extLst>
          </p:cNvPr>
          <p:cNvCxnSpPr>
            <a:cxnSpLocks/>
          </p:cNvCxnSpPr>
          <p:nvPr/>
        </p:nvCxnSpPr>
        <p:spPr>
          <a:xfrm>
            <a:off x="4189919" y="3235918"/>
            <a:ext cx="0" cy="16789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D0B8A56-6A41-7C25-3212-93030D0335E4}"/>
              </a:ext>
            </a:extLst>
          </p:cNvPr>
          <p:cNvCxnSpPr>
            <a:cxnSpLocks/>
          </p:cNvCxnSpPr>
          <p:nvPr/>
        </p:nvCxnSpPr>
        <p:spPr>
          <a:xfrm>
            <a:off x="6475782" y="3245443"/>
            <a:ext cx="158882" cy="16694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Tekstvak 33">
            <a:extLst>
              <a:ext uri="{FF2B5EF4-FFF2-40B4-BE49-F238E27FC236}">
                <a16:creationId xmlns:a16="http://schemas.microsoft.com/office/drawing/2014/main" id="{505E5FED-8E55-03B5-1F47-17BFA184773F}"/>
              </a:ext>
            </a:extLst>
          </p:cNvPr>
          <p:cNvSpPr txBox="1"/>
          <p:nvPr/>
        </p:nvSpPr>
        <p:spPr>
          <a:xfrm>
            <a:off x="6308178" y="2876111"/>
            <a:ext cx="651616" cy="369332"/>
          </a:xfrm>
          <a:prstGeom prst="rect">
            <a:avLst/>
          </a:prstGeom>
          <a:noFill/>
        </p:spPr>
        <p:txBody>
          <a:bodyPr wrap="square">
            <a:spAutoFit/>
          </a:bodyPr>
          <a:lstStyle/>
          <a:p>
            <a:r>
              <a:rPr lang="nl-NL" dirty="0">
                <a:solidFill>
                  <a:srgbClr val="FF0000"/>
                </a:solidFill>
              </a:rPr>
              <a:t>A</a:t>
            </a:r>
          </a:p>
        </p:txBody>
      </p:sp>
      <p:sp>
        <p:nvSpPr>
          <p:cNvPr id="35" name="Tekstvak 34">
            <a:extLst>
              <a:ext uri="{FF2B5EF4-FFF2-40B4-BE49-F238E27FC236}">
                <a16:creationId xmlns:a16="http://schemas.microsoft.com/office/drawing/2014/main" id="{7D31EBDF-BFC7-30E9-39C2-6FA10CBA9A93}"/>
              </a:ext>
            </a:extLst>
          </p:cNvPr>
          <p:cNvSpPr txBox="1"/>
          <p:nvPr/>
        </p:nvSpPr>
        <p:spPr>
          <a:xfrm>
            <a:off x="6475782" y="4910989"/>
            <a:ext cx="651616" cy="369332"/>
          </a:xfrm>
          <a:prstGeom prst="rect">
            <a:avLst/>
          </a:prstGeom>
          <a:noFill/>
        </p:spPr>
        <p:txBody>
          <a:bodyPr wrap="square">
            <a:spAutoFit/>
          </a:bodyPr>
          <a:lstStyle/>
          <a:p>
            <a:r>
              <a:rPr lang="nl-NL" dirty="0">
                <a:solidFill>
                  <a:srgbClr val="FF0000"/>
                </a:solidFill>
              </a:rPr>
              <a:t>A’</a:t>
            </a:r>
          </a:p>
        </p:txBody>
      </p:sp>
      <p:sp>
        <p:nvSpPr>
          <p:cNvPr id="36" name="Tekstvak 35">
            <a:extLst>
              <a:ext uri="{FF2B5EF4-FFF2-40B4-BE49-F238E27FC236}">
                <a16:creationId xmlns:a16="http://schemas.microsoft.com/office/drawing/2014/main" id="{9F54CB66-7EFB-5B7F-DC71-52286E3F2EF6}"/>
              </a:ext>
            </a:extLst>
          </p:cNvPr>
          <p:cNvSpPr txBox="1"/>
          <p:nvPr/>
        </p:nvSpPr>
        <p:spPr>
          <a:xfrm>
            <a:off x="4033538" y="2886710"/>
            <a:ext cx="651616" cy="369332"/>
          </a:xfrm>
          <a:prstGeom prst="rect">
            <a:avLst/>
          </a:prstGeom>
          <a:noFill/>
        </p:spPr>
        <p:txBody>
          <a:bodyPr wrap="square">
            <a:spAutoFit/>
          </a:bodyPr>
          <a:lstStyle/>
          <a:p>
            <a:r>
              <a:rPr lang="nl-NL" dirty="0">
                <a:solidFill>
                  <a:srgbClr val="FF0000"/>
                </a:solidFill>
              </a:rPr>
              <a:t>B</a:t>
            </a:r>
          </a:p>
        </p:txBody>
      </p:sp>
      <p:sp>
        <p:nvSpPr>
          <p:cNvPr id="37" name="Tekstvak 36">
            <a:extLst>
              <a:ext uri="{FF2B5EF4-FFF2-40B4-BE49-F238E27FC236}">
                <a16:creationId xmlns:a16="http://schemas.microsoft.com/office/drawing/2014/main" id="{CE790590-B26A-7160-718B-F4278BAC44E7}"/>
              </a:ext>
            </a:extLst>
          </p:cNvPr>
          <p:cNvSpPr txBox="1"/>
          <p:nvPr/>
        </p:nvSpPr>
        <p:spPr>
          <a:xfrm>
            <a:off x="4017315" y="4906354"/>
            <a:ext cx="651616" cy="369332"/>
          </a:xfrm>
          <a:prstGeom prst="rect">
            <a:avLst/>
          </a:prstGeom>
          <a:noFill/>
        </p:spPr>
        <p:txBody>
          <a:bodyPr wrap="square">
            <a:spAutoFit/>
          </a:bodyPr>
          <a:lstStyle/>
          <a:p>
            <a:r>
              <a:rPr lang="nl-NL" dirty="0">
                <a:solidFill>
                  <a:srgbClr val="FF0000"/>
                </a:solidFill>
              </a:rPr>
              <a:t>B’</a:t>
            </a:r>
          </a:p>
        </p:txBody>
      </p:sp>
      <p:sp>
        <p:nvSpPr>
          <p:cNvPr id="39" name="Tekstvak 38">
            <a:extLst>
              <a:ext uri="{FF2B5EF4-FFF2-40B4-BE49-F238E27FC236}">
                <a16:creationId xmlns:a16="http://schemas.microsoft.com/office/drawing/2014/main" id="{4709E531-BE48-C4F1-9555-09FCA7B251BE}"/>
              </a:ext>
            </a:extLst>
          </p:cNvPr>
          <p:cNvSpPr txBox="1"/>
          <p:nvPr/>
        </p:nvSpPr>
        <p:spPr>
          <a:xfrm>
            <a:off x="269217" y="1203700"/>
            <a:ext cx="8360228" cy="954107"/>
          </a:xfrm>
          <a:prstGeom prst="rect">
            <a:avLst/>
          </a:prstGeom>
          <a:noFill/>
        </p:spPr>
        <p:txBody>
          <a:bodyPr wrap="square" rtlCol="0">
            <a:spAutoFit/>
          </a:bodyPr>
          <a:lstStyle/>
          <a:p>
            <a:r>
              <a:rPr lang="nl-NL" sz="2000" b="1" dirty="0"/>
              <a:t>Gereguleerd parkeren</a:t>
            </a:r>
          </a:p>
          <a:p>
            <a:pPr lvl="1"/>
            <a:endParaRPr lang="nl-NL" b="1" dirty="0"/>
          </a:p>
          <a:p>
            <a:pPr marL="285750" indent="-285750">
              <a:buFontTx/>
              <a:buChar char="-"/>
            </a:pPr>
            <a:endParaRPr lang="nl-NL" b="1" dirty="0"/>
          </a:p>
        </p:txBody>
      </p:sp>
    </p:spTree>
    <p:extLst>
      <p:ext uri="{BB962C8B-B14F-4D97-AF65-F5344CB8AC3E}">
        <p14:creationId xmlns:p14="http://schemas.microsoft.com/office/powerpoint/2010/main" val="435699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3D9CF22-058A-6D8E-5B73-54786590E2D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629" y="831946"/>
            <a:ext cx="12030673" cy="5963613"/>
          </a:xfrm>
          <a:prstGeom prst="rect">
            <a:avLst/>
          </a:prstGeom>
        </p:spPr>
      </p:pic>
      <p:pic>
        <p:nvPicPr>
          <p:cNvPr id="4" name="Afbeelding 3" descr="Afbeelding met tekst&#10;&#10;Automatisch gegenereerde beschrijving">
            <a:extLst>
              <a:ext uri="{FF2B5EF4-FFF2-40B4-BE49-F238E27FC236}">
                <a16:creationId xmlns:a16="http://schemas.microsoft.com/office/drawing/2014/main" id="{8B37F9C8-7D88-7006-650A-A4481BAC2C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nvGrpSpPr>
          <p:cNvPr id="5" name="Groep 4">
            <a:extLst>
              <a:ext uri="{FF2B5EF4-FFF2-40B4-BE49-F238E27FC236}">
                <a16:creationId xmlns:a16="http://schemas.microsoft.com/office/drawing/2014/main" id="{EE130831-BB3B-87D4-0EF9-4AEDBEB7FFCD}"/>
              </a:ext>
            </a:extLst>
          </p:cNvPr>
          <p:cNvGrpSpPr/>
          <p:nvPr/>
        </p:nvGrpSpPr>
        <p:grpSpPr>
          <a:xfrm>
            <a:off x="-119316" y="-18824"/>
            <a:ext cx="12641515" cy="979488"/>
            <a:chOff x="-119316" y="-18824"/>
            <a:chExt cx="12641515" cy="979488"/>
          </a:xfrm>
        </p:grpSpPr>
        <p:pic>
          <p:nvPicPr>
            <p:cNvPr id="6" name="Afbeelding 5" descr="Afbeelding met gras, buiten, boom, lucht&#10;&#10;Automatisch gegenereerde beschrijving">
              <a:extLst>
                <a:ext uri="{FF2B5EF4-FFF2-40B4-BE49-F238E27FC236}">
                  <a16:creationId xmlns:a16="http://schemas.microsoft.com/office/drawing/2014/main" id="{0BCC9577-9087-2F28-3A71-601BCA86296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37" y="-18824"/>
              <a:ext cx="1750744" cy="583660"/>
            </a:xfrm>
            <a:prstGeom prst="rect">
              <a:avLst/>
            </a:prstGeom>
          </p:spPr>
        </p:pic>
        <p:pic>
          <p:nvPicPr>
            <p:cNvPr id="7" name="Afbeelding 6" descr="Afbeelding met gras, buiten, boom, lucht&#10;&#10;Automatisch gegenereerde beschrijving">
              <a:extLst>
                <a:ext uri="{FF2B5EF4-FFF2-40B4-BE49-F238E27FC236}">
                  <a16:creationId xmlns:a16="http://schemas.microsoft.com/office/drawing/2014/main" id="{2288741F-95B4-E608-4995-9F8763C4AA3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742015" y="-18824"/>
              <a:ext cx="1305984" cy="675736"/>
            </a:xfrm>
            <a:prstGeom prst="rect">
              <a:avLst/>
            </a:prstGeom>
          </p:spPr>
        </p:pic>
        <p:graphicFrame>
          <p:nvGraphicFramePr>
            <p:cNvPr id="8" name="Object 7">
              <a:extLst>
                <a:ext uri="{FF2B5EF4-FFF2-40B4-BE49-F238E27FC236}">
                  <a16:creationId xmlns:a16="http://schemas.microsoft.com/office/drawing/2014/main" id="{04B835C1-798C-CF4D-B4C9-F26EAA3C8A99}"/>
                </a:ext>
              </a:extLst>
            </p:cNvPr>
            <p:cNvGraphicFramePr>
              <a:graphicFrameLocks noChangeAspect="1"/>
            </p:cNvGraphicFramePr>
            <p:nvPr/>
          </p:nvGraphicFramePr>
          <p:xfrm>
            <a:off x="3048000" y="-18824"/>
            <a:ext cx="9144000" cy="979488"/>
          </p:xfrm>
          <a:graphic>
            <a:graphicData uri="http://schemas.openxmlformats.org/presentationml/2006/ole">
              <mc:AlternateContent xmlns:mc="http://schemas.openxmlformats.org/markup-compatibility/2006">
                <mc:Choice xmlns:v="urn:schemas-microsoft-com:vml" Requires="v">
                  <p:oleObj name="Image" r:id="rId6" imgW="5973586" imgH="639702" progId="Photoshop.Image.8">
                    <p:embed/>
                  </p:oleObj>
                </mc:Choice>
                <mc:Fallback>
                  <p:oleObj name="Image" r:id="rId6" imgW="5973586" imgH="639702" progId="Photoshop.Image.8">
                    <p:embed/>
                    <p:pic>
                      <p:nvPicPr>
                        <p:cNvPr id="8" name="Object 7">
                          <a:extLst>
                            <a:ext uri="{FF2B5EF4-FFF2-40B4-BE49-F238E27FC236}">
                              <a16:creationId xmlns:a16="http://schemas.microsoft.com/office/drawing/2014/main" id="{04B835C1-798C-CF4D-B4C9-F26EAA3C8A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18824"/>
                          <a:ext cx="914400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hthoek 8">
              <a:extLst>
                <a:ext uri="{FF2B5EF4-FFF2-40B4-BE49-F238E27FC236}">
                  <a16:creationId xmlns:a16="http://schemas.microsoft.com/office/drawing/2014/main" id="{FAC164CC-B5A2-443E-5BA2-8BF4DA711BC8}"/>
                </a:ext>
              </a:extLst>
            </p:cNvPr>
            <p:cNvSpPr/>
            <p:nvPr/>
          </p:nvSpPr>
          <p:spPr>
            <a:xfrm>
              <a:off x="-119316" y="564836"/>
              <a:ext cx="4707985" cy="395828"/>
            </a:xfrm>
            <a:prstGeom prst="rect">
              <a:avLst/>
            </a:prstGeom>
            <a:solidFill>
              <a:srgbClr val="114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0F980E1D-3E84-33F9-7E00-7D066270C718}"/>
                </a:ext>
              </a:extLst>
            </p:cNvPr>
            <p:cNvSpPr/>
            <p:nvPr/>
          </p:nvSpPr>
          <p:spPr>
            <a:xfrm>
              <a:off x="4588668" y="564836"/>
              <a:ext cx="7933531" cy="395828"/>
            </a:xfrm>
            <a:prstGeom prst="rect">
              <a:avLst/>
            </a:prstGeom>
            <a:solidFill>
              <a:srgbClr val="BED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Afbeelding met tekst&#10;&#10;Automatisch gegenereerde beschrijving">
              <a:extLst>
                <a:ext uri="{FF2B5EF4-FFF2-40B4-BE49-F238E27FC236}">
                  <a16:creationId xmlns:a16="http://schemas.microsoft.com/office/drawing/2014/main" id="{3D5B32D0-184D-C5CA-61C7-D064EEA619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pic>
        <p:nvPicPr>
          <p:cNvPr id="20" name="Afbeelding 19">
            <a:extLst>
              <a:ext uri="{FF2B5EF4-FFF2-40B4-BE49-F238E27FC236}">
                <a16:creationId xmlns:a16="http://schemas.microsoft.com/office/drawing/2014/main" id="{4AD02585-CB64-B398-C14B-09C28E8501B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22776" y="456045"/>
            <a:ext cx="2004554" cy="488990"/>
          </a:xfrm>
          <a:prstGeom prst="rect">
            <a:avLst/>
          </a:prstGeom>
        </p:spPr>
      </p:pic>
      <p:sp>
        <p:nvSpPr>
          <p:cNvPr id="21" name="Tekstvak 20">
            <a:extLst>
              <a:ext uri="{FF2B5EF4-FFF2-40B4-BE49-F238E27FC236}">
                <a16:creationId xmlns:a16="http://schemas.microsoft.com/office/drawing/2014/main" id="{0A706DBE-5A68-944C-1E77-95B987BD0DB8}"/>
              </a:ext>
            </a:extLst>
          </p:cNvPr>
          <p:cNvSpPr txBox="1"/>
          <p:nvPr/>
        </p:nvSpPr>
        <p:spPr>
          <a:xfrm>
            <a:off x="202081" y="6361420"/>
            <a:ext cx="651616" cy="369332"/>
          </a:xfrm>
          <a:prstGeom prst="rect">
            <a:avLst/>
          </a:prstGeom>
          <a:noFill/>
        </p:spPr>
        <p:txBody>
          <a:bodyPr wrap="square">
            <a:spAutoFit/>
          </a:bodyPr>
          <a:lstStyle/>
          <a:p>
            <a:r>
              <a:rPr lang="nl-NL" dirty="0"/>
              <a:t>A</a:t>
            </a:r>
          </a:p>
        </p:txBody>
      </p:sp>
      <p:sp>
        <p:nvSpPr>
          <p:cNvPr id="22" name="Tekstvak 21">
            <a:extLst>
              <a:ext uri="{FF2B5EF4-FFF2-40B4-BE49-F238E27FC236}">
                <a16:creationId xmlns:a16="http://schemas.microsoft.com/office/drawing/2014/main" id="{E7429BCE-A6C3-B01D-8B58-5DD18EFDB6DC}"/>
              </a:ext>
            </a:extLst>
          </p:cNvPr>
          <p:cNvSpPr txBox="1"/>
          <p:nvPr/>
        </p:nvSpPr>
        <p:spPr>
          <a:xfrm>
            <a:off x="11583784" y="6361420"/>
            <a:ext cx="651616" cy="369332"/>
          </a:xfrm>
          <a:prstGeom prst="rect">
            <a:avLst/>
          </a:prstGeom>
          <a:noFill/>
        </p:spPr>
        <p:txBody>
          <a:bodyPr wrap="square">
            <a:spAutoFit/>
          </a:bodyPr>
          <a:lstStyle/>
          <a:p>
            <a:r>
              <a:rPr lang="nl-NL" dirty="0"/>
              <a:t>A’</a:t>
            </a:r>
          </a:p>
        </p:txBody>
      </p:sp>
      <p:sp>
        <p:nvSpPr>
          <p:cNvPr id="25" name="Tekstvak 24">
            <a:extLst>
              <a:ext uri="{FF2B5EF4-FFF2-40B4-BE49-F238E27FC236}">
                <a16:creationId xmlns:a16="http://schemas.microsoft.com/office/drawing/2014/main" id="{D360E75A-61F4-C0C3-1512-73585AA41F9D}"/>
              </a:ext>
            </a:extLst>
          </p:cNvPr>
          <p:cNvSpPr txBox="1"/>
          <p:nvPr/>
        </p:nvSpPr>
        <p:spPr>
          <a:xfrm>
            <a:off x="5587505" y="6416008"/>
            <a:ext cx="651616" cy="276999"/>
          </a:xfrm>
          <a:prstGeom prst="rect">
            <a:avLst/>
          </a:prstGeom>
          <a:noFill/>
        </p:spPr>
        <p:txBody>
          <a:bodyPr wrap="square">
            <a:spAutoFit/>
          </a:bodyPr>
          <a:lstStyle/>
          <a:p>
            <a:r>
              <a:rPr lang="nl-NL" sz="1200" dirty="0"/>
              <a:t>4,80m</a:t>
            </a:r>
          </a:p>
        </p:txBody>
      </p:sp>
      <p:sp>
        <p:nvSpPr>
          <p:cNvPr id="26" name="Tekstvak 25">
            <a:extLst>
              <a:ext uri="{FF2B5EF4-FFF2-40B4-BE49-F238E27FC236}">
                <a16:creationId xmlns:a16="http://schemas.microsoft.com/office/drawing/2014/main" id="{70795581-6CFD-CC88-C3E9-7C805597D95C}"/>
              </a:ext>
            </a:extLst>
          </p:cNvPr>
          <p:cNvSpPr txBox="1"/>
          <p:nvPr/>
        </p:nvSpPr>
        <p:spPr>
          <a:xfrm>
            <a:off x="4476678" y="6416008"/>
            <a:ext cx="408061" cy="276999"/>
          </a:xfrm>
          <a:prstGeom prst="rect">
            <a:avLst/>
          </a:prstGeom>
          <a:noFill/>
        </p:spPr>
        <p:txBody>
          <a:bodyPr wrap="square">
            <a:spAutoFit/>
          </a:bodyPr>
          <a:lstStyle/>
          <a:p>
            <a:r>
              <a:rPr lang="nl-NL" sz="1200" dirty="0"/>
              <a:t>2m</a:t>
            </a:r>
          </a:p>
        </p:txBody>
      </p:sp>
      <p:sp>
        <p:nvSpPr>
          <p:cNvPr id="27" name="Tekstvak 26">
            <a:extLst>
              <a:ext uri="{FF2B5EF4-FFF2-40B4-BE49-F238E27FC236}">
                <a16:creationId xmlns:a16="http://schemas.microsoft.com/office/drawing/2014/main" id="{C9B9393E-DC92-2B84-E96F-A08D72ECB229}"/>
              </a:ext>
            </a:extLst>
          </p:cNvPr>
          <p:cNvSpPr txBox="1"/>
          <p:nvPr/>
        </p:nvSpPr>
        <p:spPr>
          <a:xfrm>
            <a:off x="3812541" y="6416008"/>
            <a:ext cx="585639" cy="276999"/>
          </a:xfrm>
          <a:prstGeom prst="rect">
            <a:avLst/>
          </a:prstGeom>
          <a:noFill/>
        </p:spPr>
        <p:txBody>
          <a:bodyPr wrap="square">
            <a:spAutoFit/>
          </a:bodyPr>
          <a:lstStyle/>
          <a:p>
            <a:r>
              <a:rPr lang="nl-NL" sz="1200" dirty="0"/>
              <a:t>1,30m</a:t>
            </a:r>
          </a:p>
        </p:txBody>
      </p:sp>
      <p:sp>
        <p:nvSpPr>
          <p:cNvPr id="28" name="Tekstvak 27">
            <a:extLst>
              <a:ext uri="{FF2B5EF4-FFF2-40B4-BE49-F238E27FC236}">
                <a16:creationId xmlns:a16="http://schemas.microsoft.com/office/drawing/2014/main" id="{969B789E-91BB-2F79-699D-74119FBCD85A}"/>
              </a:ext>
            </a:extLst>
          </p:cNvPr>
          <p:cNvSpPr txBox="1"/>
          <p:nvPr/>
        </p:nvSpPr>
        <p:spPr>
          <a:xfrm>
            <a:off x="6747118" y="6416008"/>
            <a:ext cx="585639" cy="276999"/>
          </a:xfrm>
          <a:prstGeom prst="rect">
            <a:avLst/>
          </a:prstGeom>
          <a:noFill/>
        </p:spPr>
        <p:txBody>
          <a:bodyPr wrap="square">
            <a:spAutoFit/>
          </a:bodyPr>
          <a:lstStyle/>
          <a:p>
            <a:r>
              <a:rPr lang="nl-NL" sz="1200" dirty="0"/>
              <a:t>1,90m</a:t>
            </a:r>
          </a:p>
        </p:txBody>
      </p:sp>
    </p:spTree>
    <p:extLst>
      <p:ext uri="{BB962C8B-B14F-4D97-AF65-F5344CB8AC3E}">
        <p14:creationId xmlns:p14="http://schemas.microsoft.com/office/powerpoint/2010/main" val="2154426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075205C4-15DB-46B8-84A1-92152E9BF4D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8856" y="894387"/>
            <a:ext cx="11441122" cy="5963613"/>
          </a:xfrm>
          <a:prstGeom prst="rect">
            <a:avLst/>
          </a:prstGeom>
        </p:spPr>
      </p:pic>
      <p:pic>
        <p:nvPicPr>
          <p:cNvPr id="4" name="Afbeelding 3" descr="Afbeelding met tekst&#10;&#10;Automatisch gegenereerde beschrijving">
            <a:extLst>
              <a:ext uri="{FF2B5EF4-FFF2-40B4-BE49-F238E27FC236}">
                <a16:creationId xmlns:a16="http://schemas.microsoft.com/office/drawing/2014/main" id="{8B37F9C8-7D88-7006-650A-A4481BAC2C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nvGrpSpPr>
          <p:cNvPr id="5" name="Groep 4">
            <a:extLst>
              <a:ext uri="{FF2B5EF4-FFF2-40B4-BE49-F238E27FC236}">
                <a16:creationId xmlns:a16="http://schemas.microsoft.com/office/drawing/2014/main" id="{EE130831-BB3B-87D4-0EF9-4AEDBEB7FFCD}"/>
              </a:ext>
            </a:extLst>
          </p:cNvPr>
          <p:cNvGrpSpPr/>
          <p:nvPr/>
        </p:nvGrpSpPr>
        <p:grpSpPr>
          <a:xfrm>
            <a:off x="-119316" y="-18824"/>
            <a:ext cx="12641515" cy="979488"/>
            <a:chOff x="-119316" y="-18824"/>
            <a:chExt cx="12641515" cy="979488"/>
          </a:xfrm>
        </p:grpSpPr>
        <p:pic>
          <p:nvPicPr>
            <p:cNvPr id="6" name="Afbeelding 5" descr="Afbeelding met gras, buiten, boom, lucht&#10;&#10;Automatisch gegenereerde beschrijving">
              <a:extLst>
                <a:ext uri="{FF2B5EF4-FFF2-40B4-BE49-F238E27FC236}">
                  <a16:creationId xmlns:a16="http://schemas.microsoft.com/office/drawing/2014/main" id="{0BCC9577-9087-2F28-3A71-601BCA86296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37" y="-18824"/>
              <a:ext cx="1750744" cy="583660"/>
            </a:xfrm>
            <a:prstGeom prst="rect">
              <a:avLst/>
            </a:prstGeom>
          </p:spPr>
        </p:pic>
        <p:pic>
          <p:nvPicPr>
            <p:cNvPr id="7" name="Afbeelding 6" descr="Afbeelding met gras, buiten, boom, lucht&#10;&#10;Automatisch gegenereerde beschrijving">
              <a:extLst>
                <a:ext uri="{FF2B5EF4-FFF2-40B4-BE49-F238E27FC236}">
                  <a16:creationId xmlns:a16="http://schemas.microsoft.com/office/drawing/2014/main" id="{2288741F-95B4-E608-4995-9F8763C4AA3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742015" y="-18824"/>
              <a:ext cx="1305984" cy="675736"/>
            </a:xfrm>
            <a:prstGeom prst="rect">
              <a:avLst/>
            </a:prstGeom>
          </p:spPr>
        </p:pic>
        <p:graphicFrame>
          <p:nvGraphicFramePr>
            <p:cNvPr id="8" name="Object 7">
              <a:extLst>
                <a:ext uri="{FF2B5EF4-FFF2-40B4-BE49-F238E27FC236}">
                  <a16:creationId xmlns:a16="http://schemas.microsoft.com/office/drawing/2014/main" id="{04B835C1-798C-CF4D-B4C9-F26EAA3C8A99}"/>
                </a:ext>
              </a:extLst>
            </p:cNvPr>
            <p:cNvGraphicFramePr>
              <a:graphicFrameLocks noChangeAspect="1"/>
            </p:cNvGraphicFramePr>
            <p:nvPr/>
          </p:nvGraphicFramePr>
          <p:xfrm>
            <a:off x="3048000" y="-18824"/>
            <a:ext cx="9144000" cy="979488"/>
          </p:xfrm>
          <a:graphic>
            <a:graphicData uri="http://schemas.openxmlformats.org/presentationml/2006/ole">
              <mc:AlternateContent xmlns:mc="http://schemas.openxmlformats.org/markup-compatibility/2006">
                <mc:Choice xmlns:v="urn:schemas-microsoft-com:vml" Requires="v">
                  <p:oleObj name="Image" r:id="rId6" imgW="5973586" imgH="639702" progId="Photoshop.Image.8">
                    <p:embed/>
                  </p:oleObj>
                </mc:Choice>
                <mc:Fallback>
                  <p:oleObj name="Image" r:id="rId6" imgW="5973586" imgH="639702" progId="Photoshop.Image.8">
                    <p:embed/>
                    <p:pic>
                      <p:nvPicPr>
                        <p:cNvPr id="8" name="Object 7">
                          <a:extLst>
                            <a:ext uri="{FF2B5EF4-FFF2-40B4-BE49-F238E27FC236}">
                              <a16:creationId xmlns:a16="http://schemas.microsoft.com/office/drawing/2014/main" id="{04B835C1-798C-CF4D-B4C9-F26EAA3C8A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18824"/>
                          <a:ext cx="914400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hthoek 8">
              <a:extLst>
                <a:ext uri="{FF2B5EF4-FFF2-40B4-BE49-F238E27FC236}">
                  <a16:creationId xmlns:a16="http://schemas.microsoft.com/office/drawing/2014/main" id="{FAC164CC-B5A2-443E-5BA2-8BF4DA711BC8}"/>
                </a:ext>
              </a:extLst>
            </p:cNvPr>
            <p:cNvSpPr/>
            <p:nvPr/>
          </p:nvSpPr>
          <p:spPr>
            <a:xfrm>
              <a:off x="-119316" y="564836"/>
              <a:ext cx="4707985" cy="395828"/>
            </a:xfrm>
            <a:prstGeom prst="rect">
              <a:avLst/>
            </a:prstGeom>
            <a:solidFill>
              <a:srgbClr val="114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0F980E1D-3E84-33F9-7E00-7D066270C718}"/>
                </a:ext>
              </a:extLst>
            </p:cNvPr>
            <p:cNvSpPr/>
            <p:nvPr/>
          </p:nvSpPr>
          <p:spPr>
            <a:xfrm>
              <a:off x="4588668" y="564836"/>
              <a:ext cx="7933531" cy="395828"/>
            </a:xfrm>
            <a:prstGeom prst="rect">
              <a:avLst/>
            </a:prstGeom>
            <a:solidFill>
              <a:srgbClr val="BED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Afbeelding met tekst&#10;&#10;Automatisch gegenereerde beschrijving">
              <a:extLst>
                <a:ext uri="{FF2B5EF4-FFF2-40B4-BE49-F238E27FC236}">
                  <a16:creationId xmlns:a16="http://schemas.microsoft.com/office/drawing/2014/main" id="{3D5B32D0-184D-C5CA-61C7-D064EEA619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pic>
        <p:nvPicPr>
          <p:cNvPr id="20" name="Afbeelding 19">
            <a:extLst>
              <a:ext uri="{FF2B5EF4-FFF2-40B4-BE49-F238E27FC236}">
                <a16:creationId xmlns:a16="http://schemas.microsoft.com/office/drawing/2014/main" id="{4AD02585-CB64-B398-C14B-09C28E8501B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22776" y="456045"/>
            <a:ext cx="2004554" cy="488990"/>
          </a:xfrm>
          <a:prstGeom prst="rect">
            <a:avLst/>
          </a:prstGeom>
        </p:spPr>
      </p:pic>
      <p:sp>
        <p:nvSpPr>
          <p:cNvPr id="23" name="Tekstvak 22">
            <a:extLst>
              <a:ext uri="{FF2B5EF4-FFF2-40B4-BE49-F238E27FC236}">
                <a16:creationId xmlns:a16="http://schemas.microsoft.com/office/drawing/2014/main" id="{410F26AA-2448-6A16-B965-89030FAF7E95}"/>
              </a:ext>
            </a:extLst>
          </p:cNvPr>
          <p:cNvSpPr txBox="1"/>
          <p:nvPr/>
        </p:nvSpPr>
        <p:spPr>
          <a:xfrm>
            <a:off x="771240" y="6337774"/>
            <a:ext cx="651616" cy="369332"/>
          </a:xfrm>
          <a:prstGeom prst="rect">
            <a:avLst/>
          </a:prstGeom>
          <a:noFill/>
        </p:spPr>
        <p:txBody>
          <a:bodyPr wrap="square">
            <a:spAutoFit/>
          </a:bodyPr>
          <a:lstStyle/>
          <a:p>
            <a:r>
              <a:rPr lang="nl-NL" dirty="0"/>
              <a:t>B</a:t>
            </a:r>
          </a:p>
        </p:txBody>
      </p:sp>
      <p:sp>
        <p:nvSpPr>
          <p:cNvPr id="24" name="Tekstvak 23">
            <a:extLst>
              <a:ext uri="{FF2B5EF4-FFF2-40B4-BE49-F238E27FC236}">
                <a16:creationId xmlns:a16="http://schemas.microsoft.com/office/drawing/2014/main" id="{A69BD20E-AEA8-A002-5A10-066DA4C16AF9}"/>
              </a:ext>
            </a:extLst>
          </p:cNvPr>
          <p:cNvSpPr txBox="1"/>
          <p:nvPr/>
        </p:nvSpPr>
        <p:spPr>
          <a:xfrm>
            <a:off x="11047941" y="6337774"/>
            <a:ext cx="651616" cy="369332"/>
          </a:xfrm>
          <a:prstGeom prst="rect">
            <a:avLst/>
          </a:prstGeom>
          <a:noFill/>
        </p:spPr>
        <p:txBody>
          <a:bodyPr wrap="square">
            <a:spAutoFit/>
          </a:bodyPr>
          <a:lstStyle/>
          <a:p>
            <a:r>
              <a:rPr lang="nl-NL" dirty="0"/>
              <a:t>B’</a:t>
            </a:r>
          </a:p>
        </p:txBody>
      </p:sp>
      <p:sp>
        <p:nvSpPr>
          <p:cNvPr id="29" name="Tekstvak 28">
            <a:extLst>
              <a:ext uri="{FF2B5EF4-FFF2-40B4-BE49-F238E27FC236}">
                <a16:creationId xmlns:a16="http://schemas.microsoft.com/office/drawing/2014/main" id="{596AB74C-2027-76B7-5B3D-94C96CF2A552}"/>
              </a:ext>
            </a:extLst>
          </p:cNvPr>
          <p:cNvSpPr txBox="1"/>
          <p:nvPr/>
        </p:nvSpPr>
        <p:spPr>
          <a:xfrm>
            <a:off x="7362621" y="6332624"/>
            <a:ext cx="651616" cy="276999"/>
          </a:xfrm>
          <a:prstGeom prst="rect">
            <a:avLst/>
          </a:prstGeom>
          <a:noFill/>
        </p:spPr>
        <p:txBody>
          <a:bodyPr wrap="square">
            <a:spAutoFit/>
          </a:bodyPr>
          <a:lstStyle/>
          <a:p>
            <a:r>
              <a:rPr lang="nl-NL" sz="1200" dirty="0"/>
              <a:t>4,80m</a:t>
            </a:r>
          </a:p>
        </p:txBody>
      </p:sp>
      <p:sp>
        <p:nvSpPr>
          <p:cNvPr id="30" name="Tekstvak 29">
            <a:extLst>
              <a:ext uri="{FF2B5EF4-FFF2-40B4-BE49-F238E27FC236}">
                <a16:creationId xmlns:a16="http://schemas.microsoft.com/office/drawing/2014/main" id="{DD1ADD6A-5C71-E556-DA5B-16D568ADC7EC}"/>
              </a:ext>
            </a:extLst>
          </p:cNvPr>
          <p:cNvSpPr txBox="1"/>
          <p:nvPr/>
        </p:nvSpPr>
        <p:spPr>
          <a:xfrm>
            <a:off x="8683027" y="6332624"/>
            <a:ext cx="408061" cy="276999"/>
          </a:xfrm>
          <a:prstGeom prst="rect">
            <a:avLst/>
          </a:prstGeom>
          <a:noFill/>
        </p:spPr>
        <p:txBody>
          <a:bodyPr wrap="square">
            <a:spAutoFit/>
          </a:bodyPr>
          <a:lstStyle/>
          <a:p>
            <a:r>
              <a:rPr lang="nl-NL" sz="1200" dirty="0"/>
              <a:t>2m</a:t>
            </a:r>
          </a:p>
        </p:txBody>
      </p:sp>
      <p:sp>
        <p:nvSpPr>
          <p:cNvPr id="31" name="Tekstvak 30">
            <a:extLst>
              <a:ext uri="{FF2B5EF4-FFF2-40B4-BE49-F238E27FC236}">
                <a16:creationId xmlns:a16="http://schemas.microsoft.com/office/drawing/2014/main" id="{E0F8A640-6322-A2AA-AC34-39005B048B81}"/>
              </a:ext>
            </a:extLst>
          </p:cNvPr>
          <p:cNvSpPr txBox="1"/>
          <p:nvPr/>
        </p:nvSpPr>
        <p:spPr>
          <a:xfrm>
            <a:off x="6358154" y="6332624"/>
            <a:ext cx="408061" cy="276999"/>
          </a:xfrm>
          <a:prstGeom prst="rect">
            <a:avLst/>
          </a:prstGeom>
          <a:noFill/>
        </p:spPr>
        <p:txBody>
          <a:bodyPr wrap="square">
            <a:spAutoFit/>
          </a:bodyPr>
          <a:lstStyle/>
          <a:p>
            <a:r>
              <a:rPr lang="nl-NL" sz="1200" dirty="0"/>
              <a:t>2m</a:t>
            </a:r>
          </a:p>
        </p:txBody>
      </p:sp>
      <p:sp>
        <p:nvSpPr>
          <p:cNvPr id="32" name="Tekstvak 31">
            <a:extLst>
              <a:ext uri="{FF2B5EF4-FFF2-40B4-BE49-F238E27FC236}">
                <a16:creationId xmlns:a16="http://schemas.microsoft.com/office/drawing/2014/main" id="{5284E34B-2394-19DD-0BBD-17F5EE2ECEEA}"/>
              </a:ext>
            </a:extLst>
          </p:cNvPr>
          <p:cNvSpPr txBox="1"/>
          <p:nvPr/>
        </p:nvSpPr>
        <p:spPr>
          <a:xfrm>
            <a:off x="9248225" y="6341982"/>
            <a:ext cx="585639" cy="276999"/>
          </a:xfrm>
          <a:prstGeom prst="rect">
            <a:avLst/>
          </a:prstGeom>
          <a:noFill/>
        </p:spPr>
        <p:txBody>
          <a:bodyPr wrap="square">
            <a:spAutoFit/>
          </a:bodyPr>
          <a:lstStyle/>
          <a:p>
            <a:r>
              <a:rPr lang="nl-NL" sz="1200" dirty="0"/>
              <a:t>1,70m</a:t>
            </a:r>
          </a:p>
        </p:txBody>
      </p:sp>
    </p:spTree>
    <p:extLst>
      <p:ext uri="{BB962C8B-B14F-4D97-AF65-F5344CB8AC3E}">
        <p14:creationId xmlns:p14="http://schemas.microsoft.com/office/powerpoint/2010/main" val="3769777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8B37F9C8-7D88-7006-650A-A4481BAC2C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nvGrpSpPr>
          <p:cNvPr id="5" name="Groep 4">
            <a:extLst>
              <a:ext uri="{FF2B5EF4-FFF2-40B4-BE49-F238E27FC236}">
                <a16:creationId xmlns:a16="http://schemas.microsoft.com/office/drawing/2014/main" id="{EE130831-BB3B-87D4-0EF9-4AEDBEB7FFCD}"/>
              </a:ext>
            </a:extLst>
          </p:cNvPr>
          <p:cNvGrpSpPr/>
          <p:nvPr/>
        </p:nvGrpSpPr>
        <p:grpSpPr>
          <a:xfrm>
            <a:off x="-119316" y="-18824"/>
            <a:ext cx="12641515" cy="979488"/>
            <a:chOff x="-119316" y="-18824"/>
            <a:chExt cx="12641515" cy="979488"/>
          </a:xfrm>
        </p:grpSpPr>
        <p:pic>
          <p:nvPicPr>
            <p:cNvPr id="6" name="Afbeelding 5" descr="Afbeelding met gras, buiten, boom, lucht&#10;&#10;Automatisch gegenereerde beschrijving">
              <a:extLst>
                <a:ext uri="{FF2B5EF4-FFF2-40B4-BE49-F238E27FC236}">
                  <a16:creationId xmlns:a16="http://schemas.microsoft.com/office/drawing/2014/main" id="{0BCC9577-9087-2F28-3A71-601BCA8629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37" y="-18824"/>
              <a:ext cx="1750744" cy="583660"/>
            </a:xfrm>
            <a:prstGeom prst="rect">
              <a:avLst/>
            </a:prstGeom>
          </p:spPr>
        </p:pic>
        <p:pic>
          <p:nvPicPr>
            <p:cNvPr id="7" name="Afbeelding 6" descr="Afbeelding met gras, buiten, boom, lucht&#10;&#10;Automatisch gegenereerde beschrijving">
              <a:extLst>
                <a:ext uri="{FF2B5EF4-FFF2-40B4-BE49-F238E27FC236}">
                  <a16:creationId xmlns:a16="http://schemas.microsoft.com/office/drawing/2014/main" id="{2288741F-95B4-E608-4995-9F8763C4AA3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42015" y="-18824"/>
              <a:ext cx="1305984" cy="675736"/>
            </a:xfrm>
            <a:prstGeom prst="rect">
              <a:avLst/>
            </a:prstGeom>
          </p:spPr>
        </p:pic>
        <p:graphicFrame>
          <p:nvGraphicFramePr>
            <p:cNvPr id="8" name="Object 7">
              <a:extLst>
                <a:ext uri="{FF2B5EF4-FFF2-40B4-BE49-F238E27FC236}">
                  <a16:creationId xmlns:a16="http://schemas.microsoft.com/office/drawing/2014/main" id="{04B835C1-798C-CF4D-B4C9-F26EAA3C8A99}"/>
                </a:ext>
              </a:extLst>
            </p:cNvPr>
            <p:cNvGraphicFramePr>
              <a:graphicFrameLocks noChangeAspect="1"/>
            </p:cNvGraphicFramePr>
            <p:nvPr/>
          </p:nvGraphicFramePr>
          <p:xfrm>
            <a:off x="3048000" y="-18824"/>
            <a:ext cx="9144000" cy="979488"/>
          </p:xfrm>
          <a:graphic>
            <a:graphicData uri="http://schemas.openxmlformats.org/presentationml/2006/ole">
              <mc:AlternateContent xmlns:mc="http://schemas.openxmlformats.org/markup-compatibility/2006">
                <mc:Choice xmlns:v="urn:schemas-microsoft-com:vml" Requires="v">
                  <p:oleObj name="Image" r:id="rId5" imgW="5973586" imgH="639702" progId="Photoshop.Image.8">
                    <p:embed/>
                  </p:oleObj>
                </mc:Choice>
                <mc:Fallback>
                  <p:oleObj name="Image" r:id="rId5" imgW="5973586" imgH="639702" progId="Photoshop.Image.8">
                    <p:embed/>
                    <p:pic>
                      <p:nvPicPr>
                        <p:cNvPr id="8" name="Object 7">
                          <a:extLst>
                            <a:ext uri="{FF2B5EF4-FFF2-40B4-BE49-F238E27FC236}">
                              <a16:creationId xmlns:a16="http://schemas.microsoft.com/office/drawing/2014/main" id="{04B835C1-798C-CF4D-B4C9-F26EAA3C8A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8824"/>
                          <a:ext cx="914400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hthoek 8">
              <a:extLst>
                <a:ext uri="{FF2B5EF4-FFF2-40B4-BE49-F238E27FC236}">
                  <a16:creationId xmlns:a16="http://schemas.microsoft.com/office/drawing/2014/main" id="{FAC164CC-B5A2-443E-5BA2-8BF4DA711BC8}"/>
                </a:ext>
              </a:extLst>
            </p:cNvPr>
            <p:cNvSpPr/>
            <p:nvPr/>
          </p:nvSpPr>
          <p:spPr>
            <a:xfrm>
              <a:off x="-119316" y="564836"/>
              <a:ext cx="4707985" cy="395828"/>
            </a:xfrm>
            <a:prstGeom prst="rect">
              <a:avLst/>
            </a:prstGeom>
            <a:solidFill>
              <a:srgbClr val="114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0F980E1D-3E84-33F9-7E00-7D066270C718}"/>
                </a:ext>
              </a:extLst>
            </p:cNvPr>
            <p:cNvSpPr/>
            <p:nvPr/>
          </p:nvSpPr>
          <p:spPr>
            <a:xfrm>
              <a:off x="4588668" y="564836"/>
              <a:ext cx="7933531" cy="395828"/>
            </a:xfrm>
            <a:prstGeom prst="rect">
              <a:avLst/>
            </a:prstGeom>
            <a:solidFill>
              <a:srgbClr val="BED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Afbeelding met tekst&#10;&#10;Automatisch gegenereerde beschrijving">
              <a:extLst>
                <a:ext uri="{FF2B5EF4-FFF2-40B4-BE49-F238E27FC236}">
                  <a16:creationId xmlns:a16="http://schemas.microsoft.com/office/drawing/2014/main" id="{3D5B32D0-184D-C5CA-61C7-D064EEA619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pic>
        <p:nvPicPr>
          <p:cNvPr id="20" name="Afbeelding 19">
            <a:extLst>
              <a:ext uri="{FF2B5EF4-FFF2-40B4-BE49-F238E27FC236}">
                <a16:creationId xmlns:a16="http://schemas.microsoft.com/office/drawing/2014/main" id="{4AD02585-CB64-B398-C14B-09C28E8501B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22776" y="456045"/>
            <a:ext cx="2004554" cy="488990"/>
          </a:xfrm>
          <a:prstGeom prst="rect">
            <a:avLst/>
          </a:prstGeom>
        </p:spPr>
      </p:pic>
      <p:pic>
        <p:nvPicPr>
          <p:cNvPr id="3" name="Afbeelding 2">
            <a:extLst>
              <a:ext uri="{FF2B5EF4-FFF2-40B4-BE49-F238E27FC236}">
                <a16:creationId xmlns:a16="http://schemas.microsoft.com/office/drawing/2014/main" id="{9F5128E2-9FAD-6ACD-0A64-96A63FD046CC}"/>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978195" y="945034"/>
            <a:ext cx="10235609" cy="5912965"/>
          </a:xfrm>
          <a:prstGeom prst="rect">
            <a:avLst/>
          </a:prstGeom>
        </p:spPr>
      </p:pic>
    </p:spTree>
    <p:extLst>
      <p:ext uri="{BB962C8B-B14F-4D97-AF65-F5344CB8AC3E}">
        <p14:creationId xmlns:p14="http://schemas.microsoft.com/office/powerpoint/2010/main" val="992111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8B37F9C8-7D88-7006-650A-A4481BAC2C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nvGrpSpPr>
          <p:cNvPr id="5" name="Groep 4">
            <a:extLst>
              <a:ext uri="{FF2B5EF4-FFF2-40B4-BE49-F238E27FC236}">
                <a16:creationId xmlns:a16="http://schemas.microsoft.com/office/drawing/2014/main" id="{EE130831-BB3B-87D4-0EF9-4AEDBEB7FFCD}"/>
              </a:ext>
            </a:extLst>
          </p:cNvPr>
          <p:cNvGrpSpPr/>
          <p:nvPr/>
        </p:nvGrpSpPr>
        <p:grpSpPr>
          <a:xfrm>
            <a:off x="-119316" y="-18824"/>
            <a:ext cx="12641515" cy="979488"/>
            <a:chOff x="-119316" y="-18824"/>
            <a:chExt cx="12641515" cy="979488"/>
          </a:xfrm>
        </p:grpSpPr>
        <p:pic>
          <p:nvPicPr>
            <p:cNvPr id="6" name="Afbeelding 5" descr="Afbeelding met gras, buiten, boom, lucht&#10;&#10;Automatisch gegenereerde beschrijving">
              <a:extLst>
                <a:ext uri="{FF2B5EF4-FFF2-40B4-BE49-F238E27FC236}">
                  <a16:creationId xmlns:a16="http://schemas.microsoft.com/office/drawing/2014/main" id="{0BCC9577-9087-2F28-3A71-601BCA8629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37" y="-18824"/>
              <a:ext cx="1750744" cy="583660"/>
            </a:xfrm>
            <a:prstGeom prst="rect">
              <a:avLst/>
            </a:prstGeom>
          </p:spPr>
        </p:pic>
        <p:pic>
          <p:nvPicPr>
            <p:cNvPr id="7" name="Afbeelding 6" descr="Afbeelding met gras, buiten, boom, lucht&#10;&#10;Automatisch gegenereerde beschrijving">
              <a:extLst>
                <a:ext uri="{FF2B5EF4-FFF2-40B4-BE49-F238E27FC236}">
                  <a16:creationId xmlns:a16="http://schemas.microsoft.com/office/drawing/2014/main" id="{2288741F-95B4-E608-4995-9F8763C4AA3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42015" y="-18824"/>
              <a:ext cx="1305984" cy="675736"/>
            </a:xfrm>
            <a:prstGeom prst="rect">
              <a:avLst/>
            </a:prstGeom>
          </p:spPr>
        </p:pic>
        <p:graphicFrame>
          <p:nvGraphicFramePr>
            <p:cNvPr id="8" name="Object 7">
              <a:extLst>
                <a:ext uri="{FF2B5EF4-FFF2-40B4-BE49-F238E27FC236}">
                  <a16:creationId xmlns:a16="http://schemas.microsoft.com/office/drawing/2014/main" id="{04B835C1-798C-CF4D-B4C9-F26EAA3C8A99}"/>
                </a:ext>
              </a:extLst>
            </p:cNvPr>
            <p:cNvGraphicFramePr>
              <a:graphicFrameLocks noChangeAspect="1"/>
            </p:cNvGraphicFramePr>
            <p:nvPr/>
          </p:nvGraphicFramePr>
          <p:xfrm>
            <a:off x="3048000" y="-18824"/>
            <a:ext cx="9144000" cy="979488"/>
          </p:xfrm>
          <a:graphic>
            <a:graphicData uri="http://schemas.openxmlformats.org/presentationml/2006/ole">
              <mc:AlternateContent xmlns:mc="http://schemas.openxmlformats.org/markup-compatibility/2006">
                <mc:Choice xmlns:v="urn:schemas-microsoft-com:vml" Requires="v">
                  <p:oleObj name="Image" r:id="rId5" imgW="5973586" imgH="639702" progId="Photoshop.Image.8">
                    <p:embed/>
                  </p:oleObj>
                </mc:Choice>
                <mc:Fallback>
                  <p:oleObj name="Image" r:id="rId5" imgW="5973586" imgH="639702" progId="Photoshop.Image.8">
                    <p:embed/>
                    <p:pic>
                      <p:nvPicPr>
                        <p:cNvPr id="8" name="Object 7">
                          <a:extLst>
                            <a:ext uri="{FF2B5EF4-FFF2-40B4-BE49-F238E27FC236}">
                              <a16:creationId xmlns:a16="http://schemas.microsoft.com/office/drawing/2014/main" id="{04B835C1-798C-CF4D-B4C9-F26EAA3C8A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8824"/>
                          <a:ext cx="914400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hthoek 8">
              <a:extLst>
                <a:ext uri="{FF2B5EF4-FFF2-40B4-BE49-F238E27FC236}">
                  <a16:creationId xmlns:a16="http://schemas.microsoft.com/office/drawing/2014/main" id="{FAC164CC-B5A2-443E-5BA2-8BF4DA711BC8}"/>
                </a:ext>
              </a:extLst>
            </p:cNvPr>
            <p:cNvSpPr/>
            <p:nvPr/>
          </p:nvSpPr>
          <p:spPr>
            <a:xfrm>
              <a:off x="-119316" y="564836"/>
              <a:ext cx="4707985" cy="395828"/>
            </a:xfrm>
            <a:prstGeom prst="rect">
              <a:avLst/>
            </a:prstGeom>
            <a:solidFill>
              <a:srgbClr val="114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0F980E1D-3E84-33F9-7E00-7D066270C718}"/>
                </a:ext>
              </a:extLst>
            </p:cNvPr>
            <p:cNvSpPr/>
            <p:nvPr/>
          </p:nvSpPr>
          <p:spPr>
            <a:xfrm>
              <a:off x="4588668" y="564836"/>
              <a:ext cx="7933531" cy="395828"/>
            </a:xfrm>
            <a:prstGeom prst="rect">
              <a:avLst/>
            </a:prstGeom>
            <a:solidFill>
              <a:srgbClr val="BED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Afbeelding met tekst&#10;&#10;Automatisch gegenereerde beschrijving">
              <a:extLst>
                <a:ext uri="{FF2B5EF4-FFF2-40B4-BE49-F238E27FC236}">
                  <a16:creationId xmlns:a16="http://schemas.microsoft.com/office/drawing/2014/main" id="{3D5B32D0-184D-C5CA-61C7-D064EEA619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pic>
        <p:nvPicPr>
          <p:cNvPr id="20" name="Afbeelding 19">
            <a:extLst>
              <a:ext uri="{FF2B5EF4-FFF2-40B4-BE49-F238E27FC236}">
                <a16:creationId xmlns:a16="http://schemas.microsoft.com/office/drawing/2014/main" id="{4AD02585-CB64-B398-C14B-09C28E8501B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22776" y="456045"/>
            <a:ext cx="2004554" cy="488990"/>
          </a:xfrm>
          <a:prstGeom prst="rect">
            <a:avLst/>
          </a:prstGeom>
        </p:spPr>
      </p:pic>
      <p:pic>
        <p:nvPicPr>
          <p:cNvPr id="2" name="Afbeelding 1">
            <a:extLst>
              <a:ext uri="{FF2B5EF4-FFF2-40B4-BE49-F238E27FC236}">
                <a16:creationId xmlns:a16="http://schemas.microsoft.com/office/drawing/2014/main" id="{0EF759F4-2322-89A4-BF0C-C839B40B0A8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978195" y="945034"/>
            <a:ext cx="10235609" cy="5912965"/>
          </a:xfrm>
          <a:prstGeom prst="rect">
            <a:avLst/>
          </a:prstGeom>
        </p:spPr>
      </p:pic>
    </p:spTree>
    <p:extLst>
      <p:ext uri="{BB962C8B-B14F-4D97-AF65-F5344CB8AC3E}">
        <p14:creationId xmlns:p14="http://schemas.microsoft.com/office/powerpoint/2010/main" val="2430199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descr="Afbeelding met kaart&#10;&#10;Automatisch gegenereerde beschrijving">
            <a:extLst>
              <a:ext uri="{FF2B5EF4-FFF2-40B4-BE49-F238E27FC236}">
                <a16:creationId xmlns:a16="http://schemas.microsoft.com/office/drawing/2014/main" id="{CE3B88A5-15A2-5F41-2592-3AEED6AA0D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86149" y="945629"/>
            <a:ext cx="7005851" cy="5912372"/>
          </a:xfrm>
          <a:prstGeom prst="rect">
            <a:avLst/>
          </a:prstGeom>
        </p:spPr>
      </p:pic>
      <p:sp>
        <p:nvSpPr>
          <p:cNvPr id="16" name="Rechthoek 15">
            <a:extLst>
              <a:ext uri="{FF2B5EF4-FFF2-40B4-BE49-F238E27FC236}">
                <a16:creationId xmlns:a16="http://schemas.microsoft.com/office/drawing/2014/main" id="{874BD927-D613-7437-EE75-5FF663890AF4}"/>
              </a:ext>
            </a:extLst>
          </p:cNvPr>
          <p:cNvSpPr/>
          <p:nvPr/>
        </p:nvSpPr>
        <p:spPr>
          <a:xfrm>
            <a:off x="487110" y="2796629"/>
            <a:ext cx="4025069" cy="3749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descr="Afbeelding met tekst&#10;&#10;Automatisch gegenereerde beschrijving">
            <a:extLst>
              <a:ext uri="{FF2B5EF4-FFF2-40B4-BE49-F238E27FC236}">
                <a16:creationId xmlns:a16="http://schemas.microsoft.com/office/drawing/2014/main" id="{8B37F9C8-7D88-7006-650A-A4481BAC2C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nvGrpSpPr>
          <p:cNvPr id="5" name="Groep 4">
            <a:extLst>
              <a:ext uri="{FF2B5EF4-FFF2-40B4-BE49-F238E27FC236}">
                <a16:creationId xmlns:a16="http://schemas.microsoft.com/office/drawing/2014/main" id="{EE130831-BB3B-87D4-0EF9-4AEDBEB7FFCD}"/>
              </a:ext>
            </a:extLst>
          </p:cNvPr>
          <p:cNvGrpSpPr/>
          <p:nvPr/>
        </p:nvGrpSpPr>
        <p:grpSpPr>
          <a:xfrm>
            <a:off x="-119316" y="-18824"/>
            <a:ext cx="12641515" cy="979488"/>
            <a:chOff x="-119316" y="-18824"/>
            <a:chExt cx="12641515" cy="979488"/>
          </a:xfrm>
        </p:grpSpPr>
        <p:pic>
          <p:nvPicPr>
            <p:cNvPr id="6" name="Afbeelding 5" descr="Afbeelding met gras, buiten, boom, lucht&#10;&#10;Automatisch gegenereerde beschrijving">
              <a:extLst>
                <a:ext uri="{FF2B5EF4-FFF2-40B4-BE49-F238E27FC236}">
                  <a16:creationId xmlns:a16="http://schemas.microsoft.com/office/drawing/2014/main" id="{0BCC9577-9087-2F28-3A71-601BCA86296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37" y="-18824"/>
              <a:ext cx="1750744" cy="583660"/>
            </a:xfrm>
            <a:prstGeom prst="rect">
              <a:avLst/>
            </a:prstGeom>
          </p:spPr>
        </p:pic>
        <p:pic>
          <p:nvPicPr>
            <p:cNvPr id="7" name="Afbeelding 6" descr="Afbeelding met gras, buiten, boom, lucht&#10;&#10;Automatisch gegenereerde beschrijving">
              <a:extLst>
                <a:ext uri="{FF2B5EF4-FFF2-40B4-BE49-F238E27FC236}">
                  <a16:creationId xmlns:a16="http://schemas.microsoft.com/office/drawing/2014/main" id="{2288741F-95B4-E608-4995-9F8763C4AA3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742015" y="-18824"/>
              <a:ext cx="1305984" cy="675736"/>
            </a:xfrm>
            <a:prstGeom prst="rect">
              <a:avLst/>
            </a:prstGeom>
          </p:spPr>
        </p:pic>
        <p:graphicFrame>
          <p:nvGraphicFramePr>
            <p:cNvPr id="8" name="Object 7">
              <a:extLst>
                <a:ext uri="{FF2B5EF4-FFF2-40B4-BE49-F238E27FC236}">
                  <a16:creationId xmlns:a16="http://schemas.microsoft.com/office/drawing/2014/main" id="{04B835C1-798C-CF4D-B4C9-F26EAA3C8A99}"/>
                </a:ext>
              </a:extLst>
            </p:cNvPr>
            <p:cNvGraphicFramePr>
              <a:graphicFrameLocks noChangeAspect="1"/>
            </p:cNvGraphicFramePr>
            <p:nvPr/>
          </p:nvGraphicFramePr>
          <p:xfrm>
            <a:off x="3048000" y="-18824"/>
            <a:ext cx="9144000" cy="979488"/>
          </p:xfrm>
          <a:graphic>
            <a:graphicData uri="http://schemas.openxmlformats.org/presentationml/2006/ole">
              <mc:AlternateContent xmlns:mc="http://schemas.openxmlformats.org/markup-compatibility/2006">
                <mc:Choice xmlns:v="urn:schemas-microsoft-com:vml" Requires="v">
                  <p:oleObj name="Image" r:id="rId6" imgW="5973586" imgH="639702" progId="Photoshop.Image.8">
                    <p:embed/>
                  </p:oleObj>
                </mc:Choice>
                <mc:Fallback>
                  <p:oleObj name="Image" r:id="rId6" imgW="5973586" imgH="639702" progId="Photoshop.Image.8">
                    <p:embed/>
                    <p:pic>
                      <p:nvPicPr>
                        <p:cNvPr id="8" name="Object 7">
                          <a:extLst>
                            <a:ext uri="{FF2B5EF4-FFF2-40B4-BE49-F238E27FC236}">
                              <a16:creationId xmlns:a16="http://schemas.microsoft.com/office/drawing/2014/main" id="{04B835C1-798C-CF4D-B4C9-F26EAA3C8A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18824"/>
                          <a:ext cx="914400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hthoek 8">
              <a:extLst>
                <a:ext uri="{FF2B5EF4-FFF2-40B4-BE49-F238E27FC236}">
                  <a16:creationId xmlns:a16="http://schemas.microsoft.com/office/drawing/2014/main" id="{FAC164CC-B5A2-443E-5BA2-8BF4DA711BC8}"/>
                </a:ext>
              </a:extLst>
            </p:cNvPr>
            <p:cNvSpPr/>
            <p:nvPr/>
          </p:nvSpPr>
          <p:spPr>
            <a:xfrm>
              <a:off x="-119316" y="564836"/>
              <a:ext cx="4707985" cy="395828"/>
            </a:xfrm>
            <a:prstGeom prst="rect">
              <a:avLst/>
            </a:prstGeom>
            <a:solidFill>
              <a:srgbClr val="114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0F980E1D-3E84-33F9-7E00-7D066270C718}"/>
                </a:ext>
              </a:extLst>
            </p:cNvPr>
            <p:cNvSpPr/>
            <p:nvPr/>
          </p:nvSpPr>
          <p:spPr>
            <a:xfrm>
              <a:off x="4588668" y="564836"/>
              <a:ext cx="7933531" cy="395828"/>
            </a:xfrm>
            <a:prstGeom prst="rect">
              <a:avLst/>
            </a:prstGeom>
            <a:solidFill>
              <a:srgbClr val="BED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Afbeelding met tekst&#10;&#10;Automatisch gegenereerde beschrijving">
              <a:extLst>
                <a:ext uri="{FF2B5EF4-FFF2-40B4-BE49-F238E27FC236}">
                  <a16:creationId xmlns:a16="http://schemas.microsoft.com/office/drawing/2014/main" id="{3D5B32D0-184D-C5CA-61C7-D064EEA619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pic>
        <p:nvPicPr>
          <p:cNvPr id="20" name="Afbeelding 19">
            <a:extLst>
              <a:ext uri="{FF2B5EF4-FFF2-40B4-BE49-F238E27FC236}">
                <a16:creationId xmlns:a16="http://schemas.microsoft.com/office/drawing/2014/main" id="{4AD02585-CB64-B398-C14B-09C28E8501B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22776" y="456045"/>
            <a:ext cx="2004554" cy="488990"/>
          </a:xfrm>
          <a:prstGeom prst="rect">
            <a:avLst/>
          </a:prstGeom>
        </p:spPr>
      </p:pic>
      <p:sp>
        <p:nvSpPr>
          <p:cNvPr id="2" name="Tekstvak 1">
            <a:extLst>
              <a:ext uri="{FF2B5EF4-FFF2-40B4-BE49-F238E27FC236}">
                <a16:creationId xmlns:a16="http://schemas.microsoft.com/office/drawing/2014/main" id="{1275B92E-1A1D-5595-81E6-9DFBC335FF57}"/>
              </a:ext>
            </a:extLst>
          </p:cNvPr>
          <p:cNvSpPr txBox="1"/>
          <p:nvPr/>
        </p:nvSpPr>
        <p:spPr>
          <a:xfrm>
            <a:off x="269217" y="1203700"/>
            <a:ext cx="8360228" cy="954107"/>
          </a:xfrm>
          <a:prstGeom prst="rect">
            <a:avLst/>
          </a:prstGeom>
          <a:noFill/>
        </p:spPr>
        <p:txBody>
          <a:bodyPr wrap="square" rtlCol="0">
            <a:spAutoFit/>
          </a:bodyPr>
          <a:lstStyle/>
          <a:p>
            <a:r>
              <a:rPr lang="nl-NL" sz="2000" b="1" dirty="0"/>
              <a:t>4. Voorlopig ontwerp </a:t>
            </a:r>
            <a:r>
              <a:rPr lang="nl-NL" sz="2000" b="1" dirty="0" err="1"/>
              <a:t>Bovenstraat</a:t>
            </a:r>
            <a:endParaRPr lang="nl-NL" sz="2000" b="1" dirty="0"/>
          </a:p>
          <a:p>
            <a:pPr lvl="1"/>
            <a:endParaRPr lang="nl-NL" b="1" dirty="0"/>
          </a:p>
          <a:p>
            <a:pPr marL="285750" indent="-285750">
              <a:buFontTx/>
              <a:buChar char="-"/>
            </a:pPr>
            <a:endParaRPr lang="nl-NL" b="1" dirty="0"/>
          </a:p>
        </p:txBody>
      </p:sp>
      <p:sp>
        <p:nvSpPr>
          <p:cNvPr id="3" name="Tekstvak 2">
            <a:extLst>
              <a:ext uri="{FF2B5EF4-FFF2-40B4-BE49-F238E27FC236}">
                <a16:creationId xmlns:a16="http://schemas.microsoft.com/office/drawing/2014/main" id="{1BD3D4BE-603A-DE80-0F44-55F1FE4FDC23}"/>
              </a:ext>
            </a:extLst>
          </p:cNvPr>
          <p:cNvSpPr txBox="1"/>
          <p:nvPr/>
        </p:nvSpPr>
        <p:spPr>
          <a:xfrm>
            <a:off x="320399" y="1582407"/>
            <a:ext cx="5364409" cy="2031325"/>
          </a:xfrm>
          <a:prstGeom prst="rect">
            <a:avLst/>
          </a:prstGeom>
          <a:noFill/>
        </p:spPr>
        <p:txBody>
          <a:bodyPr wrap="square" rtlCol="0">
            <a:spAutoFit/>
          </a:bodyPr>
          <a:lstStyle/>
          <a:p>
            <a:r>
              <a:rPr lang="nl-NL" b="1" dirty="0"/>
              <a:t>Aansluiting Provincialeweg </a:t>
            </a:r>
          </a:p>
          <a:p>
            <a:pPr marL="285750" indent="-285750">
              <a:buFontTx/>
              <a:buChar char="-"/>
            </a:pPr>
            <a:r>
              <a:rPr lang="nl-NL" dirty="0"/>
              <a:t>Inritconstructie t.b.v. geleiden voetgangers naar breedste trottoir</a:t>
            </a:r>
          </a:p>
          <a:p>
            <a:pPr marL="285750" indent="-285750">
              <a:buFontTx/>
              <a:buChar char="-"/>
            </a:pPr>
            <a:r>
              <a:rPr lang="nl-NL" dirty="0"/>
              <a:t>Ter verbetering doorstroming Provincialeweg</a:t>
            </a:r>
          </a:p>
          <a:p>
            <a:pPr marL="285750" indent="-285750">
              <a:buFontTx/>
              <a:buChar char="-"/>
            </a:pPr>
            <a:r>
              <a:rPr lang="nl-NL" dirty="0"/>
              <a:t>Trottoir varieert tussen 1,50m en 1,40m</a:t>
            </a:r>
          </a:p>
          <a:p>
            <a:pPr marL="285750" indent="-285750">
              <a:buFontTx/>
              <a:buChar char="-"/>
            </a:pPr>
            <a:r>
              <a:rPr lang="nl-NL" dirty="0"/>
              <a:t>Parkeerverbod </a:t>
            </a:r>
          </a:p>
          <a:p>
            <a:endParaRPr lang="nl-NL" dirty="0"/>
          </a:p>
        </p:txBody>
      </p:sp>
      <p:pic>
        <p:nvPicPr>
          <p:cNvPr id="14" name="Afbeelding 13">
            <a:extLst>
              <a:ext uri="{FF2B5EF4-FFF2-40B4-BE49-F238E27FC236}">
                <a16:creationId xmlns:a16="http://schemas.microsoft.com/office/drawing/2014/main" id="{9F912D6C-B876-757C-EA62-628CD7DD423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69217" y="3418372"/>
            <a:ext cx="2531017" cy="1433749"/>
          </a:xfrm>
          <a:prstGeom prst="rect">
            <a:avLst/>
          </a:prstGeom>
        </p:spPr>
      </p:pic>
      <p:pic>
        <p:nvPicPr>
          <p:cNvPr id="15" name="Afbeelding 14">
            <a:extLst>
              <a:ext uri="{FF2B5EF4-FFF2-40B4-BE49-F238E27FC236}">
                <a16:creationId xmlns:a16="http://schemas.microsoft.com/office/drawing/2014/main" id="{7FAE0778-55B0-DD19-AA80-B75ED1AFEC66}"/>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69217" y="5042221"/>
            <a:ext cx="3419142" cy="1434782"/>
          </a:xfrm>
          <a:prstGeom prst="rect">
            <a:avLst/>
          </a:prstGeom>
        </p:spPr>
      </p:pic>
      <p:sp>
        <p:nvSpPr>
          <p:cNvPr id="18" name="Tekstvak 17">
            <a:extLst>
              <a:ext uri="{FF2B5EF4-FFF2-40B4-BE49-F238E27FC236}">
                <a16:creationId xmlns:a16="http://schemas.microsoft.com/office/drawing/2014/main" id="{4C52923C-D88D-4A97-CDD2-349F3338FE3D}"/>
              </a:ext>
            </a:extLst>
          </p:cNvPr>
          <p:cNvSpPr txBox="1"/>
          <p:nvPr/>
        </p:nvSpPr>
        <p:spPr>
          <a:xfrm>
            <a:off x="170337" y="6477003"/>
            <a:ext cx="6319614" cy="338554"/>
          </a:xfrm>
          <a:prstGeom prst="rect">
            <a:avLst/>
          </a:prstGeom>
          <a:noFill/>
        </p:spPr>
        <p:txBody>
          <a:bodyPr wrap="square">
            <a:spAutoFit/>
          </a:bodyPr>
          <a:lstStyle/>
          <a:p>
            <a:r>
              <a:rPr lang="nl-NL" sz="1600" i="1" dirty="0"/>
              <a:t>Voorbeeld uit Echt</a:t>
            </a:r>
          </a:p>
        </p:txBody>
      </p:sp>
    </p:spTree>
    <p:extLst>
      <p:ext uri="{BB962C8B-B14F-4D97-AF65-F5344CB8AC3E}">
        <p14:creationId xmlns:p14="http://schemas.microsoft.com/office/powerpoint/2010/main" val="1174721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descr="Afbeelding met kaart&#10;&#10;Automatisch gegenereerde beschrijving">
            <a:extLst>
              <a:ext uri="{FF2B5EF4-FFF2-40B4-BE49-F238E27FC236}">
                <a16:creationId xmlns:a16="http://schemas.microsoft.com/office/drawing/2014/main" id="{5BC0D678-9FFC-807B-A312-757544B4FD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945035"/>
            <a:ext cx="12192001" cy="5912966"/>
          </a:xfrm>
          <a:prstGeom prst="rect">
            <a:avLst/>
          </a:prstGeom>
        </p:spPr>
      </p:pic>
      <p:pic>
        <p:nvPicPr>
          <p:cNvPr id="4" name="Afbeelding 3" descr="Afbeelding met tekst&#10;&#10;Automatisch gegenereerde beschrijving">
            <a:extLst>
              <a:ext uri="{FF2B5EF4-FFF2-40B4-BE49-F238E27FC236}">
                <a16:creationId xmlns:a16="http://schemas.microsoft.com/office/drawing/2014/main" id="{8B37F9C8-7D88-7006-650A-A4481BAC2C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nvGrpSpPr>
          <p:cNvPr id="5" name="Groep 4">
            <a:extLst>
              <a:ext uri="{FF2B5EF4-FFF2-40B4-BE49-F238E27FC236}">
                <a16:creationId xmlns:a16="http://schemas.microsoft.com/office/drawing/2014/main" id="{EE130831-BB3B-87D4-0EF9-4AEDBEB7FFCD}"/>
              </a:ext>
            </a:extLst>
          </p:cNvPr>
          <p:cNvGrpSpPr/>
          <p:nvPr/>
        </p:nvGrpSpPr>
        <p:grpSpPr>
          <a:xfrm>
            <a:off x="-119316" y="-18824"/>
            <a:ext cx="12641515" cy="979488"/>
            <a:chOff x="-119316" y="-18824"/>
            <a:chExt cx="12641515" cy="979488"/>
          </a:xfrm>
        </p:grpSpPr>
        <p:pic>
          <p:nvPicPr>
            <p:cNvPr id="6" name="Afbeelding 5" descr="Afbeelding met gras, buiten, boom, lucht&#10;&#10;Automatisch gegenereerde beschrijving">
              <a:extLst>
                <a:ext uri="{FF2B5EF4-FFF2-40B4-BE49-F238E27FC236}">
                  <a16:creationId xmlns:a16="http://schemas.microsoft.com/office/drawing/2014/main" id="{0BCC9577-9087-2F28-3A71-601BCA86296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37" y="-18824"/>
              <a:ext cx="1750744" cy="583660"/>
            </a:xfrm>
            <a:prstGeom prst="rect">
              <a:avLst/>
            </a:prstGeom>
          </p:spPr>
        </p:pic>
        <p:pic>
          <p:nvPicPr>
            <p:cNvPr id="7" name="Afbeelding 6" descr="Afbeelding met gras, buiten, boom, lucht&#10;&#10;Automatisch gegenereerde beschrijving">
              <a:extLst>
                <a:ext uri="{FF2B5EF4-FFF2-40B4-BE49-F238E27FC236}">
                  <a16:creationId xmlns:a16="http://schemas.microsoft.com/office/drawing/2014/main" id="{2288741F-95B4-E608-4995-9F8763C4AA3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742015" y="-18824"/>
              <a:ext cx="1305984" cy="675736"/>
            </a:xfrm>
            <a:prstGeom prst="rect">
              <a:avLst/>
            </a:prstGeom>
          </p:spPr>
        </p:pic>
        <p:graphicFrame>
          <p:nvGraphicFramePr>
            <p:cNvPr id="8" name="Object 7">
              <a:extLst>
                <a:ext uri="{FF2B5EF4-FFF2-40B4-BE49-F238E27FC236}">
                  <a16:creationId xmlns:a16="http://schemas.microsoft.com/office/drawing/2014/main" id="{04B835C1-798C-CF4D-B4C9-F26EAA3C8A99}"/>
                </a:ext>
              </a:extLst>
            </p:cNvPr>
            <p:cNvGraphicFramePr>
              <a:graphicFrameLocks noChangeAspect="1"/>
            </p:cNvGraphicFramePr>
            <p:nvPr/>
          </p:nvGraphicFramePr>
          <p:xfrm>
            <a:off x="3048000" y="-18824"/>
            <a:ext cx="9144000" cy="979488"/>
          </p:xfrm>
          <a:graphic>
            <a:graphicData uri="http://schemas.openxmlformats.org/presentationml/2006/ole">
              <mc:AlternateContent xmlns:mc="http://schemas.openxmlformats.org/markup-compatibility/2006">
                <mc:Choice xmlns:v="urn:schemas-microsoft-com:vml" Requires="v">
                  <p:oleObj name="Image" r:id="rId6" imgW="5973586" imgH="639702" progId="Photoshop.Image.8">
                    <p:embed/>
                  </p:oleObj>
                </mc:Choice>
                <mc:Fallback>
                  <p:oleObj name="Image" r:id="rId6" imgW="5973586" imgH="639702" progId="Photoshop.Image.8">
                    <p:embed/>
                    <p:pic>
                      <p:nvPicPr>
                        <p:cNvPr id="8" name="Object 7">
                          <a:extLst>
                            <a:ext uri="{FF2B5EF4-FFF2-40B4-BE49-F238E27FC236}">
                              <a16:creationId xmlns:a16="http://schemas.microsoft.com/office/drawing/2014/main" id="{04B835C1-798C-CF4D-B4C9-F26EAA3C8A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18824"/>
                          <a:ext cx="914400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hthoek 8">
              <a:extLst>
                <a:ext uri="{FF2B5EF4-FFF2-40B4-BE49-F238E27FC236}">
                  <a16:creationId xmlns:a16="http://schemas.microsoft.com/office/drawing/2014/main" id="{FAC164CC-B5A2-443E-5BA2-8BF4DA711BC8}"/>
                </a:ext>
              </a:extLst>
            </p:cNvPr>
            <p:cNvSpPr/>
            <p:nvPr/>
          </p:nvSpPr>
          <p:spPr>
            <a:xfrm>
              <a:off x="-119316" y="564836"/>
              <a:ext cx="4707985" cy="395828"/>
            </a:xfrm>
            <a:prstGeom prst="rect">
              <a:avLst/>
            </a:prstGeom>
            <a:solidFill>
              <a:srgbClr val="114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0F980E1D-3E84-33F9-7E00-7D066270C718}"/>
                </a:ext>
              </a:extLst>
            </p:cNvPr>
            <p:cNvSpPr/>
            <p:nvPr/>
          </p:nvSpPr>
          <p:spPr>
            <a:xfrm>
              <a:off x="4588668" y="564836"/>
              <a:ext cx="7933531" cy="395828"/>
            </a:xfrm>
            <a:prstGeom prst="rect">
              <a:avLst/>
            </a:prstGeom>
            <a:solidFill>
              <a:srgbClr val="BED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Afbeelding met tekst&#10;&#10;Automatisch gegenereerde beschrijving">
              <a:extLst>
                <a:ext uri="{FF2B5EF4-FFF2-40B4-BE49-F238E27FC236}">
                  <a16:creationId xmlns:a16="http://schemas.microsoft.com/office/drawing/2014/main" id="{3D5B32D0-184D-C5CA-61C7-D064EEA619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pic>
        <p:nvPicPr>
          <p:cNvPr id="20" name="Afbeelding 19">
            <a:extLst>
              <a:ext uri="{FF2B5EF4-FFF2-40B4-BE49-F238E27FC236}">
                <a16:creationId xmlns:a16="http://schemas.microsoft.com/office/drawing/2014/main" id="{4AD02585-CB64-B398-C14B-09C28E8501B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22776" y="456045"/>
            <a:ext cx="2004554" cy="488990"/>
          </a:xfrm>
          <a:prstGeom prst="rect">
            <a:avLst/>
          </a:prstGeom>
        </p:spPr>
      </p:pic>
      <p:sp>
        <p:nvSpPr>
          <p:cNvPr id="2" name="Tekstvak 1">
            <a:extLst>
              <a:ext uri="{FF2B5EF4-FFF2-40B4-BE49-F238E27FC236}">
                <a16:creationId xmlns:a16="http://schemas.microsoft.com/office/drawing/2014/main" id="{1275B92E-1A1D-5595-81E6-9DFBC335FF57}"/>
              </a:ext>
            </a:extLst>
          </p:cNvPr>
          <p:cNvSpPr txBox="1"/>
          <p:nvPr/>
        </p:nvSpPr>
        <p:spPr>
          <a:xfrm>
            <a:off x="269217" y="1203700"/>
            <a:ext cx="8360228" cy="954107"/>
          </a:xfrm>
          <a:prstGeom prst="rect">
            <a:avLst/>
          </a:prstGeom>
          <a:noFill/>
        </p:spPr>
        <p:txBody>
          <a:bodyPr wrap="square" rtlCol="0">
            <a:spAutoFit/>
          </a:bodyPr>
          <a:lstStyle/>
          <a:p>
            <a:r>
              <a:rPr lang="nl-NL" sz="2000" b="1" dirty="0"/>
              <a:t>4. Voorlopig ontwerp </a:t>
            </a:r>
            <a:r>
              <a:rPr lang="nl-NL" sz="2000" b="1" dirty="0" err="1"/>
              <a:t>Bovenstraat</a:t>
            </a:r>
            <a:endParaRPr lang="nl-NL" sz="2000" b="1" dirty="0"/>
          </a:p>
          <a:p>
            <a:pPr lvl="1"/>
            <a:endParaRPr lang="nl-NL" b="1" dirty="0"/>
          </a:p>
          <a:p>
            <a:pPr marL="285750" indent="-285750">
              <a:buFontTx/>
              <a:buChar char="-"/>
            </a:pPr>
            <a:endParaRPr lang="nl-NL" b="1" dirty="0"/>
          </a:p>
        </p:txBody>
      </p:sp>
      <p:sp>
        <p:nvSpPr>
          <p:cNvPr id="3" name="Tekstvak 2">
            <a:extLst>
              <a:ext uri="{FF2B5EF4-FFF2-40B4-BE49-F238E27FC236}">
                <a16:creationId xmlns:a16="http://schemas.microsoft.com/office/drawing/2014/main" id="{1BD3D4BE-603A-DE80-0F44-55F1FE4FDC23}"/>
              </a:ext>
            </a:extLst>
          </p:cNvPr>
          <p:cNvSpPr txBox="1"/>
          <p:nvPr/>
        </p:nvSpPr>
        <p:spPr>
          <a:xfrm>
            <a:off x="589017" y="1680753"/>
            <a:ext cx="10511373" cy="1477328"/>
          </a:xfrm>
          <a:prstGeom prst="rect">
            <a:avLst/>
          </a:prstGeom>
          <a:solidFill>
            <a:schemeClr val="bg1">
              <a:alpha val="46000"/>
            </a:schemeClr>
          </a:solidFill>
        </p:spPr>
        <p:txBody>
          <a:bodyPr wrap="square" rtlCol="0">
            <a:spAutoFit/>
          </a:bodyPr>
          <a:lstStyle/>
          <a:p>
            <a:r>
              <a:rPr lang="nl-NL" b="1" dirty="0" err="1"/>
              <a:t>Snelheidsverlagende</a:t>
            </a:r>
            <a:r>
              <a:rPr lang="nl-NL" b="1" dirty="0"/>
              <a:t> maatregelen</a:t>
            </a:r>
          </a:p>
          <a:p>
            <a:pPr marL="285750" indent="-285750">
              <a:buFontTx/>
              <a:buChar char="-"/>
            </a:pPr>
            <a:r>
              <a:rPr lang="nl-NL" dirty="0"/>
              <a:t>Versmallen rijbaan</a:t>
            </a:r>
          </a:p>
          <a:p>
            <a:pPr marL="285750" indent="-285750">
              <a:buFontTx/>
              <a:buChar char="-"/>
            </a:pPr>
            <a:r>
              <a:rPr lang="nl-NL" dirty="0" err="1"/>
              <a:t>Asverspringing</a:t>
            </a:r>
            <a:r>
              <a:rPr lang="nl-NL" dirty="0"/>
              <a:t> </a:t>
            </a:r>
            <a:r>
              <a:rPr lang="nl-NL" dirty="0" err="1"/>
              <a:t>t.h.v</a:t>
            </a:r>
            <a:r>
              <a:rPr lang="nl-NL" dirty="0"/>
              <a:t>. Vredeslaan</a:t>
            </a:r>
          </a:p>
          <a:p>
            <a:pPr marL="285750" indent="-285750">
              <a:buFontTx/>
              <a:buChar char="-"/>
            </a:pPr>
            <a:r>
              <a:rPr lang="nl-NL" dirty="0"/>
              <a:t>Aanleg verhoogde plateaus kruispunten (plateaus krijgen, i.t.t. eerder vermeld, een rode coating. Dat is omdat de </a:t>
            </a:r>
            <a:r>
              <a:rPr lang="nl-NL" dirty="0" err="1"/>
              <a:t>Bovenstraat</a:t>
            </a:r>
            <a:r>
              <a:rPr lang="nl-NL" dirty="0"/>
              <a:t> een erftoegangsweg </a:t>
            </a:r>
            <a:r>
              <a:rPr lang="nl-NL" b="1" dirty="0"/>
              <a:t>plus</a:t>
            </a:r>
            <a:r>
              <a:rPr lang="nl-NL" dirty="0"/>
              <a:t> is)</a:t>
            </a:r>
          </a:p>
        </p:txBody>
      </p:sp>
    </p:spTree>
    <p:extLst>
      <p:ext uri="{BB962C8B-B14F-4D97-AF65-F5344CB8AC3E}">
        <p14:creationId xmlns:p14="http://schemas.microsoft.com/office/powerpoint/2010/main" val="3264326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63B6500-559D-F128-21E8-96B97E5C9722}"/>
              </a:ext>
            </a:extLst>
          </p:cNvPr>
          <p:cNvSpPr txBox="1"/>
          <p:nvPr/>
        </p:nvSpPr>
        <p:spPr>
          <a:xfrm>
            <a:off x="311946" y="1081350"/>
            <a:ext cx="8360228" cy="677108"/>
          </a:xfrm>
          <a:prstGeom prst="rect">
            <a:avLst/>
          </a:prstGeom>
          <a:noFill/>
        </p:spPr>
        <p:txBody>
          <a:bodyPr wrap="square" rtlCol="0">
            <a:spAutoFit/>
          </a:bodyPr>
          <a:lstStyle/>
          <a:p>
            <a:r>
              <a:rPr lang="nl-NL" sz="2000" b="1" dirty="0"/>
              <a:t>Algemeen </a:t>
            </a:r>
            <a:endParaRPr lang="nl-NL" b="1" dirty="0"/>
          </a:p>
          <a:p>
            <a:pPr marL="285750" indent="-285750">
              <a:buFontTx/>
              <a:buChar char="-"/>
            </a:pPr>
            <a:endParaRPr lang="nl-NL" b="1" dirty="0"/>
          </a:p>
        </p:txBody>
      </p:sp>
      <p:grpSp>
        <p:nvGrpSpPr>
          <p:cNvPr id="4" name="Groep 3">
            <a:extLst>
              <a:ext uri="{FF2B5EF4-FFF2-40B4-BE49-F238E27FC236}">
                <a16:creationId xmlns:a16="http://schemas.microsoft.com/office/drawing/2014/main" id="{6A9122CB-6278-045E-B240-AD1FA9B28862}"/>
              </a:ext>
            </a:extLst>
          </p:cNvPr>
          <p:cNvGrpSpPr/>
          <p:nvPr/>
        </p:nvGrpSpPr>
        <p:grpSpPr>
          <a:xfrm>
            <a:off x="-119316" y="-18824"/>
            <a:ext cx="12641515" cy="979488"/>
            <a:chOff x="-119316" y="-18824"/>
            <a:chExt cx="12641515" cy="979488"/>
          </a:xfrm>
        </p:grpSpPr>
        <p:pic>
          <p:nvPicPr>
            <p:cNvPr id="8" name="Afbeelding 7" descr="Afbeelding met gras, buiten, boom, lucht&#10;&#10;Automatisch gegenereerde beschrijving">
              <a:extLst>
                <a:ext uri="{FF2B5EF4-FFF2-40B4-BE49-F238E27FC236}">
                  <a16:creationId xmlns:a16="http://schemas.microsoft.com/office/drawing/2014/main" id="{EA78D66A-D9F8-F969-29CE-1B34F37E2C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37" y="-18824"/>
              <a:ext cx="1750744" cy="583660"/>
            </a:xfrm>
            <a:prstGeom prst="rect">
              <a:avLst/>
            </a:prstGeom>
          </p:spPr>
        </p:pic>
        <p:pic>
          <p:nvPicPr>
            <p:cNvPr id="9" name="Afbeelding 8" descr="Afbeelding met gras, buiten, boom, lucht&#10;&#10;Automatisch gegenereerde beschrijving">
              <a:extLst>
                <a:ext uri="{FF2B5EF4-FFF2-40B4-BE49-F238E27FC236}">
                  <a16:creationId xmlns:a16="http://schemas.microsoft.com/office/drawing/2014/main" id="{0542D54D-A3DC-31C8-2486-9822E663E36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42015" y="-18824"/>
              <a:ext cx="1305984" cy="675736"/>
            </a:xfrm>
            <a:prstGeom prst="rect">
              <a:avLst/>
            </a:prstGeom>
          </p:spPr>
        </p:pic>
        <p:graphicFrame>
          <p:nvGraphicFramePr>
            <p:cNvPr id="18" name="Object 17">
              <a:extLst>
                <a:ext uri="{FF2B5EF4-FFF2-40B4-BE49-F238E27FC236}">
                  <a16:creationId xmlns:a16="http://schemas.microsoft.com/office/drawing/2014/main" id="{EC26FE80-9403-3DD8-547A-567DD5F2BCC5}"/>
                </a:ext>
              </a:extLst>
            </p:cNvPr>
            <p:cNvGraphicFramePr>
              <a:graphicFrameLocks noChangeAspect="1"/>
            </p:cNvGraphicFramePr>
            <p:nvPr>
              <p:extLst>
                <p:ext uri="{D42A27DB-BD31-4B8C-83A1-F6EECF244321}">
                  <p14:modId xmlns:p14="http://schemas.microsoft.com/office/powerpoint/2010/main" val="1785251300"/>
                </p:ext>
              </p:extLst>
            </p:nvPr>
          </p:nvGraphicFramePr>
          <p:xfrm>
            <a:off x="3048000" y="-18824"/>
            <a:ext cx="9144000" cy="979488"/>
          </p:xfrm>
          <a:graphic>
            <a:graphicData uri="http://schemas.openxmlformats.org/presentationml/2006/ole">
              <mc:AlternateContent xmlns:mc="http://schemas.openxmlformats.org/markup-compatibility/2006">
                <mc:Choice xmlns:v="urn:schemas-microsoft-com:vml" Requires="v">
                  <p:oleObj name="Image" r:id="rId4" imgW="5973586" imgH="639702" progId="Photoshop.Image.8">
                    <p:embed/>
                  </p:oleObj>
                </mc:Choice>
                <mc:Fallback>
                  <p:oleObj name="Image" r:id="rId4" imgW="5973586" imgH="639702" progId="Photoshop.Image.8">
                    <p:embed/>
                    <p:pic>
                      <p:nvPicPr>
                        <p:cNvPr id="8" name="Object 7">
                          <a:extLst>
                            <a:ext uri="{FF2B5EF4-FFF2-40B4-BE49-F238E27FC236}">
                              <a16:creationId xmlns:a16="http://schemas.microsoft.com/office/drawing/2014/main" id="{04B835C1-798C-CF4D-B4C9-F26EAA3C8A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8824"/>
                          <a:ext cx="914400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Rechthoek 19">
              <a:extLst>
                <a:ext uri="{FF2B5EF4-FFF2-40B4-BE49-F238E27FC236}">
                  <a16:creationId xmlns:a16="http://schemas.microsoft.com/office/drawing/2014/main" id="{DAACF8F5-96AD-2500-B044-F9D2D983A3E9}"/>
                </a:ext>
              </a:extLst>
            </p:cNvPr>
            <p:cNvSpPr/>
            <p:nvPr/>
          </p:nvSpPr>
          <p:spPr>
            <a:xfrm>
              <a:off x="-119316" y="564836"/>
              <a:ext cx="4707985" cy="395828"/>
            </a:xfrm>
            <a:prstGeom prst="rect">
              <a:avLst/>
            </a:prstGeom>
            <a:solidFill>
              <a:srgbClr val="114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2E49BC44-A856-0753-EBCD-F5AD352B3818}"/>
                </a:ext>
              </a:extLst>
            </p:cNvPr>
            <p:cNvSpPr/>
            <p:nvPr/>
          </p:nvSpPr>
          <p:spPr>
            <a:xfrm>
              <a:off x="4588668" y="564836"/>
              <a:ext cx="7933531" cy="395828"/>
            </a:xfrm>
            <a:prstGeom prst="rect">
              <a:avLst/>
            </a:prstGeom>
            <a:solidFill>
              <a:srgbClr val="BED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2" name="Afbeelding 21" descr="Afbeelding met tekst&#10;&#10;Automatisch gegenereerde beschrijving">
              <a:extLst>
                <a:ext uri="{FF2B5EF4-FFF2-40B4-BE49-F238E27FC236}">
                  <a16:creationId xmlns:a16="http://schemas.microsoft.com/office/drawing/2014/main" id="{921BBA38-A268-32E0-D961-5AE68506EEC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pic>
        <p:nvPicPr>
          <p:cNvPr id="23" name="Afbeelding 22">
            <a:extLst>
              <a:ext uri="{FF2B5EF4-FFF2-40B4-BE49-F238E27FC236}">
                <a16:creationId xmlns:a16="http://schemas.microsoft.com/office/drawing/2014/main" id="{7A2E18EA-A697-A384-E38C-5B5C85C142A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22776" y="456045"/>
            <a:ext cx="2004554" cy="488990"/>
          </a:xfrm>
          <a:prstGeom prst="rect">
            <a:avLst/>
          </a:prstGeom>
        </p:spPr>
      </p:pic>
      <p:sp>
        <p:nvSpPr>
          <p:cNvPr id="24" name="Tekstvak 23">
            <a:extLst>
              <a:ext uri="{FF2B5EF4-FFF2-40B4-BE49-F238E27FC236}">
                <a16:creationId xmlns:a16="http://schemas.microsoft.com/office/drawing/2014/main" id="{498D0707-C2AF-F519-2798-7DA6D41755DB}"/>
              </a:ext>
            </a:extLst>
          </p:cNvPr>
          <p:cNvSpPr txBox="1"/>
          <p:nvPr/>
        </p:nvSpPr>
        <p:spPr>
          <a:xfrm>
            <a:off x="599469" y="1602525"/>
            <a:ext cx="11022811" cy="2585323"/>
          </a:xfrm>
          <a:prstGeom prst="rect">
            <a:avLst/>
          </a:prstGeom>
          <a:noFill/>
        </p:spPr>
        <p:txBody>
          <a:bodyPr wrap="square" rtlCol="0">
            <a:spAutoFit/>
          </a:bodyPr>
          <a:lstStyle/>
          <a:p>
            <a:r>
              <a:rPr lang="nl-NL" dirty="0"/>
              <a:t>Presentatie wordt gedeeld op </a:t>
            </a:r>
            <a:r>
              <a:rPr lang="nl-NL" u="sng" dirty="0"/>
              <a:t>www.metsittardgeleen.nl</a:t>
            </a:r>
            <a:r>
              <a:rPr lang="nl-NL" dirty="0"/>
              <a:t>. Deze presentatie is ingesproken.</a:t>
            </a:r>
          </a:p>
          <a:p>
            <a:endParaRPr lang="nl-NL" dirty="0"/>
          </a:p>
          <a:p>
            <a:r>
              <a:rPr lang="nl-NL" dirty="0"/>
              <a:t>Wie vanavond niet aanwezig kan zijn, kan de presentatie dus bekijken en beluisteren op de website. </a:t>
            </a:r>
          </a:p>
          <a:p>
            <a:endParaRPr lang="nl-NL" dirty="0"/>
          </a:p>
          <a:p>
            <a:r>
              <a:rPr lang="nl-NL" dirty="0"/>
              <a:t>Vragen en reacties n.a.v. deze presentatie kunt u sturen aan </a:t>
            </a:r>
            <a:r>
              <a:rPr lang="nl-NL" u="sng" dirty="0">
                <a:hlinkClick r:id="rId8">
                  <a:extLst>
                    <a:ext uri="{A12FA001-AC4F-418D-AE19-62706E023703}">
                      <ahyp:hlinkClr xmlns:ahyp="http://schemas.microsoft.com/office/drawing/2018/hyperlinkcolor" val="tx"/>
                    </a:ext>
                  </a:extLst>
                </a:hlinkClick>
              </a:rPr>
              <a:t>bovenstraat@sittard-geleen.nl</a:t>
            </a:r>
            <a:endParaRPr lang="nl-NL" u="sng" dirty="0"/>
          </a:p>
          <a:p>
            <a:endParaRPr lang="nl-NL" u="sng" dirty="0"/>
          </a:p>
          <a:p>
            <a:r>
              <a:rPr lang="nl-NL" u="sng" dirty="0"/>
              <a:t>Vragen en reacties graag vóór vrijdag 14 oktober!</a:t>
            </a:r>
            <a:r>
              <a:rPr lang="nl-NL" dirty="0"/>
              <a:t> </a:t>
            </a:r>
            <a:endParaRPr lang="nl-NL" u="sng" dirty="0"/>
          </a:p>
          <a:p>
            <a:endParaRPr lang="nl-NL" dirty="0"/>
          </a:p>
          <a:p>
            <a:r>
              <a:rPr lang="nl-NL" dirty="0"/>
              <a:t> </a:t>
            </a:r>
          </a:p>
        </p:txBody>
      </p:sp>
      <p:pic>
        <p:nvPicPr>
          <p:cNvPr id="26" name="Afbeelding 25">
            <a:extLst>
              <a:ext uri="{FF2B5EF4-FFF2-40B4-BE49-F238E27FC236}">
                <a16:creationId xmlns:a16="http://schemas.microsoft.com/office/drawing/2014/main" id="{9425E7C0-5205-D198-8E19-FD862E1789C2}"/>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106929" y="3982340"/>
            <a:ext cx="7904135" cy="2785929"/>
          </a:xfrm>
          <a:prstGeom prst="rect">
            <a:avLst/>
          </a:prstGeom>
        </p:spPr>
      </p:pic>
    </p:spTree>
    <p:extLst>
      <p:ext uri="{BB962C8B-B14F-4D97-AF65-F5344CB8AC3E}">
        <p14:creationId xmlns:p14="http://schemas.microsoft.com/office/powerpoint/2010/main" val="3056445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8B37F9C8-7D88-7006-650A-A4481BAC2C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nvGrpSpPr>
          <p:cNvPr id="5" name="Groep 4">
            <a:extLst>
              <a:ext uri="{FF2B5EF4-FFF2-40B4-BE49-F238E27FC236}">
                <a16:creationId xmlns:a16="http://schemas.microsoft.com/office/drawing/2014/main" id="{EE130831-BB3B-87D4-0EF9-4AEDBEB7FFCD}"/>
              </a:ext>
            </a:extLst>
          </p:cNvPr>
          <p:cNvGrpSpPr/>
          <p:nvPr/>
        </p:nvGrpSpPr>
        <p:grpSpPr>
          <a:xfrm>
            <a:off x="-119316" y="-18824"/>
            <a:ext cx="12641515" cy="979488"/>
            <a:chOff x="-119316" y="-18824"/>
            <a:chExt cx="12641515" cy="979488"/>
          </a:xfrm>
        </p:grpSpPr>
        <p:pic>
          <p:nvPicPr>
            <p:cNvPr id="6" name="Afbeelding 5" descr="Afbeelding met gras, buiten, boom, lucht&#10;&#10;Automatisch gegenereerde beschrijving">
              <a:extLst>
                <a:ext uri="{FF2B5EF4-FFF2-40B4-BE49-F238E27FC236}">
                  <a16:creationId xmlns:a16="http://schemas.microsoft.com/office/drawing/2014/main" id="{0BCC9577-9087-2F28-3A71-601BCA8629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37" y="-18824"/>
              <a:ext cx="1750744" cy="583660"/>
            </a:xfrm>
            <a:prstGeom prst="rect">
              <a:avLst/>
            </a:prstGeom>
          </p:spPr>
        </p:pic>
        <p:pic>
          <p:nvPicPr>
            <p:cNvPr id="7" name="Afbeelding 6" descr="Afbeelding met gras, buiten, boom, lucht&#10;&#10;Automatisch gegenereerde beschrijving">
              <a:extLst>
                <a:ext uri="{FF2B5EF4-FFF2-40B4-BE49-F238E27FC236}">
                  <a16:creationId xmlns:a16="http://schemas.microsoft.com/office/drawing/2014/main" id="{2288741F-95B4-E608-4995-9F8763C4AA3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42015" y="-18824"/>
              <a:ext cx="1305984" cy="675736"/>
            </a:xfrm>
            <a:prstGeom prst="rect">
              <a:avLst/>
            </a:prstGeom>
          </p:spPr>
        </p:pic>
        <p:graphicFrame>
          <p:nvGraphicFramePr>
            <p:cNvPr id="8" name="Object 7">
              <a:extLst>
                <a:ext uri="{FF2B5EF4-FFF2-40B4-BE49-F238E27FC236}">
                  <a16:creationId xmlns:a16="http://schemas.microsoft.com/office/drawing/2014/main" id="{04B835C1-798C-CF4D-B4C9-F26EAA3C8A99}"/>
                </a:ext>
              </a:extLst>
            </p:cNvPr>
            <p:cNvGraphicFramePr>
              <a:graphicFrameLocks noChangeAspect="1"/>
            </p:cNvGraphicFramePr>
            <p:nvPr/>
          </p:nvGraphicFramePr>
          <p:xfrm>
            <a:off x="3048000" y="-18824"/>
            <a:ext cx="9144000" cy="979488"/>
          </p:xfrm>
          <a:graphic>
            <a:graphicData uri="http://schemas.openxmlformats.org/presentationml/2006/ole">
              <mc:AlternateContent xmlns:mc="http://schemas.openxmlformats.org/markup-compatibility/2006">
                <mc:Choice xmlns:v="urn:schemas-microsoft-com:vml" Requires="v">
                  <p:oleObj name="Image" r:id="rId5" imgW="5973586" imgH="639702" progId="Photoshop.Image.8">
                    <p:embed/>
                  </p:oleObj>
                </mc:Choice>
                <mc:Fallback>
                  <p:oleObj name="Image" r:id="rId5" imgW="5973586" imgH="639702" progId="Photoshop.Image.8">
                    <p:embed/>
                    <p:pic>
                      <p:nvPicPr>
                        <p:cNvPr id="8" name="Object 7">
                          <a:extLst>
                            <a:ext uri="{FF2B5EF4-FFF2-40B4-BE49-F238E27FC236}">
                              <a16:creationId xmlns:a16="http://schemas.microsoft.com/office/drawing/2014/main" id="{04B835C1-798C-CF4D-B4C9-F26EAA3C8A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8824"/>
                          <a:ext cx="914400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hthoek 8">
              <a:extLst>
                <a:ext uri="{FF2B5EF4-FFF2-40B4-BE49-F238E27FC236}">
                  <a16:creationId xmlns:a16="http://schemas.microsoft.com/office/drawing/2014/main" id="{FAC164CC-B5A2-443E-5BA2-8BF4DA711BC8}"/>
                </a:ext>
              </a:extLst>
            </p:cNvPr>
            <p:cNvSpPr/>
            <p:nvPr/>
          </p:nvSpPr>
          <p:spPr>
            <a:xfrm>
              <a:off x="-119316" y="564836"/>
              <a:ext cx="4707985" cy="395828"/>
            </a:xfrm>
            <a:prstGeom prst="rect">
              <a:avLst/>
            </a:prstGeom>
            <a:solidFill>
              <a:srgbClr val="114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0F980E1D-3E84-33F9-7E00-7D066270C718}"/>
                </a:ext>
              </a:extLst>
            </p:cNvPr>
            <p:cNvSpPr/>
            <p:nvPr/>
          </p:nvSpPr>
          <p:spPr>
            <a:xfrm>
              <a:off x="4588668" y="564836"/>
              <a:ext cx="7933531" cy="395828"/>
            </a:xfrm>
            <a:prstGeom prst="rect">
              <a:avLst/>
            </a:prstGeom>
            <a:solidFill>
              <a:srgbClr val="BED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Afbeelding met tekst&#10;&#10;Automatisch gegenereerde beschrijving">
              <a:extLst>
                <a:ext uri="{FF2B5EF4-FFF2-40B4-BE49-F238E27FC236}">
                  <a16:creationId xmlns:a16="http://schemas.microsoft.com/office/drawing/2014/main" id="{3D5B32D0-184D-C5CA-61C7-D064EEA619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pic>
        <p:nvPicPr>
          <p:cNvPr id="20" name="Afbeelding 19">
            <a:extLst>
              <a:ext uri="{FF2B5EF4-FFF2-40B4-BE49-F238E27FC236}">
                <a16:creationId xmlns:a16="http://schemas.microsoft.com/office/drawing/2014/main" id="{4AD02585-CB64-B398-C14B-09C28E8501B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22776" y="456045"/>
            <a:ext cx="2004554" cy="488990"/>
          </a:xfrm>
          <a:prstGeom prst="rect">
            <a:avLst/>
          </a:prstGeom>
        </p:spPr>
      </p:pic>
      <p:sp>
        <p:nvSpPr>
          <p:cNvPr id="2" name="Tekstvak 1">
            <a:extLst>
              <a:ext uri="{FF2B5EF4-FFF2-40B4-BE49-F238E27FC236}">
                <a16:creationId xmlns:a16="http://schemas.microsoft.com/office/drawing/2014/main" id="{1275B92E-1A1D-5595-81E6-9DFBC335FF57}"/>
              </a:ext>
            </a:extLst>
          </p:cNvPr>
          <p:cNvSpPr txBox="1"/>
          <p:nvPr/>
        </p:nvSpPr>
        <p:spPr>
          <a:xfrm>
            <a:off x="269217" y="1203700"/>
            <a:ext cx="8360228" cy="954107"/>
          </a:xfrm>
          <a:prstGeom prst="rect">
            <a:avLst/>
          </a:prstGeom>
          <a:noFill/>
        </p:spPr>
        <p:txBody>
          <a:bodyPr wrap="square" rtlCol="0">
            <a:spAutoFit/>
          </a:bodyPr>
          <a:lstStyle/>
          <a:p>
            <a:r>
              <a:rPr lang="nl-NL" sz="2000" b="1" dirty="0"/>
              <a:t>4. Voorlopig ontwerp </a:t>
            </a:r>
            <a:r>
              <a:rPr lang="nl-NL" sz="2000" b="1" dirty="0" err="1"/>
              <a:t>Bovenstraat</a:t>
            </a:r>
            <a:endParaRPr lang="nl-NL" sz="2000" b="1" dirty="0"/>
          </a:p>
          <a:p>
            <a:pPr lvl="1"/>
            <a:endParaRPr lang="nl-NL" b="1" dirty="0"/>
          </a:p>
          <a:p>
            <a:pPr marL="285750" indent="-285750">
              <a:buFontTx/>
              <a:buChar char="-"/>
            </a:pPr>
            <a:endParaRPr lang="nl-NL" b="1" dirty="0"/>
          </a:p>
        </p:txBody>
      </p:sp>
      <p:sp>
        <p:nvSpPr>
          <p:cNvPr id="3" name="Tekstvak 2">
            <a:extLst>
              <a:ext uri="{FF2B5EF4-FFF2-40B4-BE49-F238E27FC236}">
                <a16:creationId xmlns:a16="http://schemas.microsoft.com/office/drawing/2014/main" id="{1BD3D4BE-603A-DE80-0F44-55F1FE4FDC23}"/>
              </a:ext>
            </a:extLst>
          </p:cNvPr>
          <p:cNvSpPr txBox="1"/>
          <p:nvPr/>
        </p:nvSpPr>
        <p:spPr>
          <a:xfrm>
            <a:off x="657384" y="1796208"/>
            <a:ext cx="9099012" cy="1754326"/>
          </a:xfrm>
          <a:prstGeom prst="rect">
            <a:avLst/>
          </a:prstGeom>
          <a:noFill/>
        </p:spPr>
        <p:txBody>
          <a:bodyPr wrap="square" rtlCol="0">
            <a:spAutoFit/>
          </a:bodyPr>
          <a:lstStyle/>
          <a:p>
            <a:r>
              <a:rPr lang="nl-NL" b="1" dirty="0"/>
              <a:t>Materialisatie</a:t>
            </a:r>
            <a:r>
              <a:rPr lang="nl-NL" dirty="0"/>
              <a:t> </a:t>
            </a:r>
          </a:p>
          <a:p>
            <a:pPr marL="285750" indent="-285750">
              <a:buFontTx/>
              <a:buChar char="-"/>
            </a:pPr>
            <a:r>
              <a:rPr lang="nl-NL" dirty="0" err="1"/>
              <a:t>Pleksgewijs</a:t>
            </a:r>
            <a:r>
              <a:rPr lang="nl-NL" dirty="0"/>
              <a:t> een boom </a:t>
            </a:r>
          </a:p>
          <a:p>
            <a:pPr marL="285750" indent="-285750">
              <a:buFontTx/>
              <a:buChar char="-"/>
            </a:pPr>
            <a:r>
              <a:rPr lang="nl-NL" dirty="0"/>
              <a:t>Rijbaan asfalt</a:t>
            </a:r>
          </a:p>
          <a:p>
            <a:pPr marL="285750" indent="-285750">
              <a:buFontTx/>
              <a:buChar char="-"/>
            </a:pPr>
            <a:r>
              <a:rPr lang="nl-NL" dirty="0"/>
              <a:t>Trottoir voor oude bebouwing gebakken klinkers </a:t>
            </a:r>
          </a:p>
          <a:p>
            <a:pPr marL="285750" indent="-285750">
              <a:buFontTx/>
              <a:buChar char="-"/>
            </a:pPr>
            <a:r>
              <a:rPr lang="nl-NL" dirty="0"/>
              <a:t>Overig trottoir 30x30 tegels</a:t>
            </a:r>
          </a:p>
          <a:p>
            <a:endParaRPr lang="nl-NL" dirty="0"/>
          </a:p>
        </p:txBody>
      </p:sp>
      <p:sp>
        <p:nvSpPr>
          <p:cNvPr id="14" name="Tekstvak 13">
            <a:extLst>
              <a:ext uri="{FF2B5EF4-FFF2-40B4-BE49-F238E27FC236}">
                <a16:creationId xmlns:a16="http://schemas.microsoft.com/office/drawing/2014/main" id="{6DE4DA60-C997-32FD-DCB0-E40E7F71A08D}"/>
              </a:ext>
            </a:extLst>
          </p:cNvPr>
          <p:cNvSpPr txBox="1"/>
          <p:nvPr/>
        </p:nvSpPr>
        <p:spPr>
          <a:xfrm>
            <a:off x="657384" y="3899974"/>
            <a:ext cx="6323162" cy="2031325"/>
          </a:xfrm>
          <a:prstGeom prst="rect">
            <a:avLst/>
          </a:prstGeom>
          <a:noFill/>
        </p:spPr>
        <p:txBody>
          <a:bodyPr wrap="square">
            <a:spAutoFit/>
          </a:bodyPr>
          <a:lstStyle/>
          <a:p>
            <a:r>
              <a:rPr lang="nl-NL" b="1" dirty="0"/>
              <a:t>Verlichting</a:t>
            </a:r>
          </a:p>
          <a:p>
            <a:pPr marL="285750" indent="-285750">
              <a:buFontTx/>
              <a:buChar char="-"/>
            </a:pPr>
            <a:r>
              <a:rPr lang="nl-NL" dirty="0"/>
              <a:t>Huidige verlichting toetsen of deze voldoet aan huidige normen.</a:t>
            </a:r>
          </a:p>
          <a:p>
            <a:pPr marL="285750" indent="-285750">
              <a:buFontTx/>
              <a:buChar char="-"/>
            </a:pPr>
            <a:r>
              <a:rPr lang="nl-NL" dirty="0"/>
              <a:t>Zo nee, dan bekijken op welke plekken er armaturen bij moeten.</a:t>
            </a:r>
          </a:p>
          <a:p>
            <a:pPr marL="285750" indent="-285750">
              <a:buFontTx/>
              <a:buChar char="-"/>
            </a:pPr>
            <a:r>
              <a:rPr lang="nl-NL" dirty="0"/>
              <a:t>Zo ja, dan blijven huidige armaturen behouden -&gt; wel aanpassen aan het nieuwe ontwerp.</a:t>
            </a:r>
          </a:p>
        </p:txBody>
      </p:sp>
      <p:pic>
        <p:nvPicPr>
          <p:cNvPr id="13" name="Afbeelding 12">
            <a:extLst>
              <a:ext uri="{FF2B5EF4-FFF2-40B4-BE49-F238E27FC236}">
                <a16:creationId xmlns:a16="http://schemas.microsoft.com/office/drawing/2014/main" id="{174D6728-07CE-EFB1-C6F1-B9FDA269FB19}"/>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7459186" y="1251382"/>
            <a:ext cx="4312514" cy="2491278"/>
          </a:xfrm>
          <a:prstGeom prst="rect">
            <a:avLst/>
          </a:prstGeom>
        </p:spPr>
      </p:pic>
      <p:pic>
        <p:nvPicPr>
          <p:cNvPr id="15" name="Afbeelding 14">
            <a:extLst>
              <a:ext uri="{FF2B5EF4-FFF2-40B4-BE49-F238E27FC236}">
                <a16:creationId xmlns:a16="http://schemas.microsoft.com/office/drawing/2014/main" id="{87F88B5E-F179-E715-8ACA-E0ECF4C640EF}"/>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459186" y="4033378"/>
            <a:ext cx="4312514" cy="2491278"/>
          </a:xfrm>
          <a:prstGeom prst="rect">
            <a:avLst/>
          </a:prstGeom>
        </p:spPr>
      </p:pic>
    </p:spTree>
    <p:extLst>
      <p:ext uri="{BB962C8B-B14F-4D97-AF65-F5344CB8AC3E}">
        <p14:creationId xmlns:p14="http://schemas.microsoft.com/office/powerpoint/2010/main" val="2372647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descr="Afbeelding met kaart&#10;&#10;Automatisch gegenereerde beschrijving">
            <a:extLst>
              <a:ext uri="{FF2B5EF4-FFF2-40B4-BE49-F238E27FC236}">
                <a16:creationId xmlns:a16="http://schemas.microsoft.com/office/drawing/2014/main" id="{6D0AC760-96BF-8553-5E2B-A6B2D9CC7E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2272675"/>
            <a:ext cx="12192001" cy="4585325"/>
          </a:xfrm>
          <a:prstGeom prst="rect">
            <a:avLst/>
          </a:prstGeom>
        </p:spPr>
      </p:pic>
      <p:pic>
        <p:nvPicPr>
          <p:cNvPr id="4" name="Afbeelding 3" descr="Afbeelding met tekst&#10;&#10;Automatisch gegenereerde beschrijving">
            <a:extLst>
              <a:ext uri="{FF2B5EF4-FFF2-40B4-BE49-F238E27FC236}">
                <a16:creationId xmlns:a16="http://schemas.microsoft.com/office/drawing/2014/main" id="{8B37F9C8-7D88-7006-650A-A4481BAC2C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nvGrpSpPr>
          <p:cNvPr id="5" name="Groep 4">
            <a:extLst>
              <a:ext uri="{FF2B5EF4-FFF2-40B4-BE49-F238E27FC236}">
                <a16:creationId xmlns:a16="http://schemas.microsoft.com/office/drawing/2014/main" id="{EE130831-BB3B-87D4-0EF9-4AEDBEB7FFCD}"/>
              </a:ext>
            </a:extLst>
          </p:cNvPr>
          <p:cNvGrpSpPr/>
          <p:nvPr/>
        </p:nvGrpSpPr>
        <p:grpSpPr>
          <a:xfrm>
            <a:off x="-119316" y="-18824"/>
            <a:ext cx="12641515" cy="979488"/>
            <a:chOff x="-119316" y="-18824"/>
            <a:chExt cx="12641515" cy="979488"/>
          </a:xfrm>
        </p:grpSpPr>
        <p:pic>
          <p:nvPicPr>
            <p:cNvPr id="6" name="Afbeelding 5" descr="Afbeelding met gras, buiten, boom, lucht&#10;&#10;Automatisch gegenereerde beschrijving">
              <a:extLst>
                <a:ext uri="{FF2B5EF4-FFF2-40B4-BE49-F238E27FC236}">
                  <a16:creationId xmlns:a16="http://schemas.microsoft.com/office/drawing/2014/main" id="{0BCC9577-9087-2F28-3A71-601BCA86296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37" y="-18824"/>
              <a:ext cx="1750744" cy="583660"/>
            </a:xfrm>
            <a:prstGeom prst="rect">
              <a:avLst/>
            </a:prstGeom>
          </p:spPr>
        </p:pic>
        <p:pic>
          <p:nvPicPr>
            <p:cNvPr id="7" name="Afbeelding 6" descr="Afbeelding met gras, buiten, boom, lucht&#10;&#10;Automatisch gegenereerde beschrijving">
              <a:extLst>
                <a:ext uri="{FF2B5EF4-FFF2-40B4-BE49-F238E27FC236}">
                  <a16:creationId xmlns:a16="http://schemas.microsoft.com/office/drawing/2014/main" id="{2288741F-95B4-E608-4995-9F8763C4AA3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742015" y="-18824"/>
              <a:ext cx="1305984" cy="675736"/>
            </a:xfrm>
            <a:prstGeom prst="rect">
              <a:avLst/>
            </a:prstGeom>
          </p:spPr>
        </p:pic>
        <p:graphicFrame>
          <p:nvGraphicFramePr>
            <p:cNvPr id="8" name="Object 7">
              <a:extLst>
                <a:ext uri="{FF2B5EF4-FFF2-40B4-BE49-F238E27FC236}">
                  <a16:creationId xmlns:a16="http://schemas.microsoft.com/office/drawing/2014/main" id="{04B835C1-798C-CF4D-B4C9-F26EAA3C8A99}"/>
                </a:ext>
              </a:extLst>
            </p:cNvPr>
            <p:cNvGraphicFramePr>
              <a:graphicFrameLocks noChangeAspect="1"/>
            </p:cNvGraphicFramePr>
            <p:nvPr/>
          </p:nvGraphicFramePr>
          <p:xfrm>
            <a:off x="3048000" y="-18824"/>
            <a:ext cx="9144000" cy="979488"/>
          </p:xfrm>
          <a:graphic>
            <a:graphicData uri="http://schemas.openxmlformats.org/presentationml/2006/ole">
              <mc:AlternateContent xmlns:mc="http://schemas.openxmlformats.org/markup-compatibility/2006">
                <mc:Choice xmlns:v="urn:schemas-microsoft-com:vml" Requires="v">
                  <p:oleObj name="Image" r:id="rId6" imgW="5973586" imgH="639702" progId="Photoshop.Image.8">
                    <p:embed/>
                  </p:oleObj>
                </mc:Choice>
                <mc:Fallback>
                  <p:oleObj name="Image" r:id="rId6" imgW="5973586" imgH="639702" progId="Photoshop.Image.8">
                    <p:embed/>
                    <p:pic>
                      <p:nvPicPr>
                        <p:cNvPr id="8" name="Object 7">
                          <a:extLst>
                            <a:ext uri="{FF2B5EF4-FFF2-40B4-BE49-F238E27FC236}">
                              <a16:creationId xmlns:a16="http://schemas.microsoft.com/office/drawing/2014/main" id="{04B835C1-798C-CF4D-B4C9-F26EAA3C8A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18824"/>
                          <a:ext cx="914400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hthoek 8">
              <a:extLst>
                <a:ext uri="{FF2B5EF4-FFF2-40B4-BE49-F238E27FC236}">
                  <a16:creationId xmlns:a16="http://schemas.microsoft.com/office/drawing/2014/main" id="{FAC164CC-B5A2-443E-5BA2-8BF4DA711BC8}"/>
                </a:ext>
              </a:extLst>
            </p:cNvPr>
            <p:cNvSpPr/>
            <p:nvPr/>
          </p:nvSpPr>
          <p:spPr>
            <a:xfrm>
              <a:off x="-119316" y="564836"/>
              <a:ext cx="4707985" cy="395828"/>
            </a:xfrm>
            <a:prstGeom prst="rect">
              <a:avLst/>
            </a:prstGeom>
            <a:solidFill>
              <a:srgbClr val="114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0F980E1D-3E84-33F9-7E00-7D066270C718}"/>
                </a:ext>
              </a:extLst>
            </p:cNvPr>
            <p:cNvSpPr/>
            <p:nvPr/>
          </p:nvSpPr>
          <p:spPr>
            <a:xfrm>
              <a:off x="4588668" y="564836"/>
              <a:ext cx="7933531" cy="395828"/>
            </a:xfrm>
            <a:prstGeom prst="rect">
              <a:avLst/>
            </a:prstGeom>
            <a:solidFill>
              <a:srgbClr val="BED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Afbeelding met tekst&#10;&#10;Automatisch gegenereerde beschrijving">
              <a:extLst>
                <a:ext uri="{FF2B5EF4-FFF2-40B4-BE49-F238E27FC236}">
                  <a16:creationId xmlns:a16="http://schemas.microsoft.com/office/drawing/2014/main" id="{3D5B32D0-184D-C5CA-61C7-D064EEA619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pic>
        <p:nvPicPr>
          <p:cNvPr id="20" name="Afbeelding 19">
            <a:extLst>
              <a:ext uri="{FF2B5EF4-FFF2-40B4-BE49-F238E27FC236}">
                <a16:creationId xmlns:a16="http://schemas.microsoft.com/office/drawing/2014/main" id="{4AD02585-CB64-B398-C14B-09C28E8501B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22776" y="456045"/>
            <a:ext cx="2004554" cy="488990"/>
          </a:xfrm>
          <a:prstGeom prst="rect">
            <a:avLst/>
          </a:prstGeom>
        </p:spPr>
      </p:pic>
      <p:sp>
        <p:nvSpPr>
          <p:cNvPr id="2" name="Tekstvak 1">
            <a:extLst>
              <a:ext uri="{FF2B5EF4-FFF2-40B4-BE49-F238E27FC236}">
                <a16:creationId xmlns:a16="http://schemas.microsoft.com/office/drawing/2014/main" id="{1275B92E-1A1D-5595-81E6-9DFBC335FF57}"/>
              </a:ext>
            </a:extLst>
          </p:cNvPr>
          <p:cNvSpPr txBox="1"/>
          <p:nvPr/>
        </p:nvSpPr>
        <p:spPr>
          <a:xfrm>
            <a:off x="269217" y="1203700"/>
            <a:ext cx="8360228" cy="954107"/>
          </a:xfrm>
          <a:prstGeom prst="rect">
            <a:avLst/>
          </a:prstGeom>
          <a:noFill/>
        </p:spPr>
        <p:txBody>
          <a:bodyPr wrap="square" rtlCol="0">
            <a:spAutoFit/>
          </a:bodyPr>
          <a:lstStyle/>
          <a:p>
            <a:r>
              <a:rPr lang="nl-NL" sz="2000" b="1" dirty="0"/>
              <a:t>4. Voorlopig ontwerp </a:t>
            </a:r>
            <a:r>
              <a:rPr lang="nl-NL" sz="2000" b="1" dirty="0" err="1"/>
              <a:t>Bovenstraat</a:t>
            </a:r>
            <a:r>
              <a:rPr lang="nl-NL" sz="2000" b="1" dirty="0"/>
              <a:t> - boomstructuur</a:t>
            </a:r>
          </a:p>
          <a:p>
            <a:pPr lvl="1"/>
            <a:endParaRPr lang="nl-NL" b="1" dirty="0"/>
          </a:p>
          <a:p>
            <a:pPr marL="285750" indent="-285750">
              <a:buFontTx/>
              <a:buChar char="-"/>
            </a:pPr>
            <a:endParaRPr lang="nl-NL" b="1" dirty="0"/>
          </a:p>
        </p:txBody>
      </p:sp>
      <p:sp>
        <p:nvSpPr>
          <p:cNvPr id="3" name="Tekstvak 2">
            <a:extLst>
              <a:ext uri="{FF2B5EF4-FFF2-40B4-BE49-F238E27FC236}">
                <a16:creationId xmlns:a16="http://schemas.microsoft.com/office/drawing/2014/main" id="{1BD3D4BE-603A-DE80-0F44-55F1FE4FDC23}"/>
              </a:ext>
            </a:extLst>
          </p:cNvPr>
          <p:cNvSpPr txBox="1"/>
          <p:nvPr/>
        </p:nvSpPr>
        <p:spPr>
          <a:xfrm>
            <a:off x="9748519" y="3874802"/>
            <a:ext cx="2037098" cy="369332"/>
          </a:xfrm>
          <a:prstGeom prst="rect">
            <a:avLst/>
          </a:prstGeom>
          <a:noFill/>
        </p:spPr>
        <p:txBody>
          <a:bodyPr wrap="square" rtlCol="0">
            <a:spAutoFit/>
          </a:bodyPr>
          <a:lstStyle/>
          <a:p>
            <a:r>
              <a:rPr lang="nl-NL" dirty="0"/>
              <a:t>Amberboom</a:t>
            </a:r>
          </a:p>
        </p:txBody>
      </p:sp>
      <p:sp>
        <p:nvSpPr>
          <p:cNvPr id="12" name="Ovaal 11">
            <a:extLst>
              <a:ext uri="{FF2B5EF4-FFF2-40B4-BE49-F238E27FC236}">
                <a16:creationId xmlns:a16="http://schemas.microsoft.com/office/drawing/2014/main" id="{A207F291-F2F1-8758-BD37-71D9926D18B5}"/>
              </a:ext>
            </a:extLst>
          </p:cNvPr>
          <p:cNvSpPr/>
          <p:nvPr/>
        </p:nvSpPr>
        <p:spPr>
          <a:xfrm>
            <a:off x="4021618" y="4534449"/>
            <a:ext cx="444381" cy="4443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al 13">
            <a:extLst>
              <a:ext uri="{FF2B5EF4-FFF2-40B4-BE49-F238E27FC236}">
                <a16:creationId xmlns:a16="http://schemas.microsoft.com/office/drawing/2014/main" id="{22138691-1D2E-4844-3090-D357C93AC6D6}"/>
              </a:ext>
            </a:extLst>
          </p:cNvPr>
          <p:cNvSpPr/>
          <p:nvPr/>
        </p:nvSpPr>
        <p:spPr>
          <a:xfrm>
            <a:off x="6820641" y="4843658"/>
            <a:ext cx="444381" cy="4443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a:extLst>
              <a:ext uri="{FF2B5EF4-FFF2-40B4-BE49-F238E27FC236}">
                <a16:creationId xmlns:a16="http://schemas.microsoft.com/office/drawing/2014/main" id="{5AF7ECD7-D584-E2AE-2709-977490619368}"/>
              </a:ext>
            </a:extLst>
          </p:cNvPr>
          <p:cNvSpPr/>
          <p:nvPr/>
        </p:nvSpPr>
        <p:spPr>
          <a:xfrm>
            <a:off x="7162146" y="4878174"/>
            <a:ext cx="444381" cy="4443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al 20">
            <a:extLst>
              <a:ext uri="{FF2B5EF4-FFF2-40B4-BE49-F238E27FC236}">
                <a16:creationId xmlns:a16="http://schemas.microsoft.com/office/drawing/2014/main" id="{7DF00F87-D4D5-5C06-6AD4-DAEA633BA793}"/>
              </a:ext>
            </a:extLst>
          </p:cNvPr>
          <p:cNvSpPr/>
          <p:nvPr/>
        </p:nvSpPr>
        <p:spPr>
          <a:xfrm>
            <a:off x="5814260" y="4655983"/>
            <a:ext cx="444381" cy="4443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al 21">
            <a:extLst>
              <a:ext uri="{FF2B5EF4-FFF2-40B4-BE49-F238E27FC236}">
                <a16:creationId xmlns:a16="http://schemas.microsoft.com/office/drawing/2014/main" id="{7190CB7F-C745-37D6-BF24-D55A3EE4D580}"/>
              </a:ext>
            </a:extLst>
          </p:cNvPr>
          <p:cNvSpPr/>
          <p:nvPr/>
        </p:nvSpPr>
        <p:spPr>
          <a:xfrm>
            <a:off x="9032245" y="5103529"/>
            <a:ext cx="444381" cy="4443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Ovaal 22">
            <a:extLst>
              <a:ext uri="{FF2B5EF4-FFF2-40B4-BE49-F238E27FC236}">
                <a16:creationId xmlns:a16="http://schemas.microsoft.com/office/drawing/2014/main" id="{5136AFB9-C628-C6B3-1970-D7FABD5F8B32}"/>
              </a:ext>
            </a:extLst>
          </p:cNvPr>
          <p:cNvSpPr/>
          <p:nvPr/>
        </p:nvSpPr>
        <p:spPr>
          <a:xfrm>
            <a:off x="8275709" y="5058921"/>
            <a:ext cx="444381" cy="44438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Tekstvak 24">
            <a:extLst>
              <a:ext uri="{FF2B5EF4-FFF2-40B4-BE49-F238E27FC236}">
                <a16:creationId xmlns:a16="http://schemas.microsoft.com/office/drawing/2014/main" id="{0FAA2217-63B4-8780-8627-16B96978342A}"/>
              </a:ext>
            </a:extLst>
          </p:cNvPr>
          <p:cNvSpPr txBox="1"/>
          <p:nvPr/>
        </p:nvSpPr>
        <p:spPr>
          <a:xfrm>
            <a:off x="4028158" y="4354285"/>
            <a:ext cx="1121019" cy="280477"/>
          </a:xfrm>
          <a:prstGeom prst="rect">
            <a:avLst/>
          </a:prstGeom>
          <a:noFill/>
        </p:spPr>
        <p:txBody>
          <a:bodyPr wrap="square">
            <a:spAutoFit/>
          </a:bodyPr>
          <a:lstStyle/>
          <a:p>
            <a:r>
              <a:rPr lang="nl-NL" sz="1200" dirty="0"/>
              <a:t>Honingboom</a:t>
            </a:r>
          </a:p>
        </p:txBody>
      </p:sp>
      <p:sp>
        <p:nvSpPr>
          <p:cNvPr id="26" name="Tekstvak 25">
            <a:extLst>
              <a:ext uri="{FF2B5EF4-FFF2-40B4-BE49-F238E27FC236}">
                <a16:creationId xmlns:a16="http://schemas.microsoft.com/office/drawing/2014/main" id="{E31862B4-CE0E-24E1-4B62-59A070610043}"/>
              </a:ext>
            </a:extLst>
          </p:cNvPr>
          <p:cNvSpPr txBox="1"/>
          <p:nvPr/>
        </p:nvSpPr>
        <p:spPr>
          <a:xfrm>
            <a:off x="6823826" y="4597696"/>
            <a:ext cx="1121019" cy="280477"/>
          </a:xfrm>
          <a:prstGeom prst="rect">
            <a:avLst/>
          </a:prstGeom>
          <a:noFill/>
        </p:spPr>
        <p:txBody>
          <a:bodyPr wrap="square">
            <a:spAutoFit/>
          </a:bodyPr>
          <a:lstStyle/>
          <a:p>
            <a:r>
              <a:rPr lang="nl-NL" sz="1200" dirty="0"/>
              <a:t>Honingboom</a:t>
            </a:r>
          </a:p>
        </p:txBody>
      </p:sp>
      <p:sp>
        <p:nvSpPr>
          <p:cNvPr id="27" name="Tekstvak 26">
            <a:extLst>
              <a:ext uri="{FF2B5EF4-FFF2-40B4-BE49-F238E27FC236}">
                <a16:creationId xmlns:a16="http://schemas.microsoft.com/office/drawing/2014/main" id="{896881CD-EC2E-C02F-8650-DF76F325FB47}"/>
              </a:ext>
            </a:extLst>
          </p:cNvPr>
          <p:cNvSpPr txBox="1"/>
          <p:nvPr/>
        </p:nvSpPr>
        <p:spPr>
          <a:xfrm>
            <a:off x="9188010" y="4838591"/>
            <a:ext cx="1121019" cy="280477"/>
          </a:xfrm>
          <a:prstGeom prst="rect">
            <a:avLst/>
          </a:prstGeom>
          <a:noFill/>
        </p:spPr>
        <p:txBody>
          <a:bodyPr wrap="square">
            <a:spAutoFit/>
          </a:bodyPr>
          <a:lstStyle/>
          <a:p>
            <a:r>
              <a:rPr lang="nl-NL" sz="1200" dirty="0"/>
              <a:t>Honingboom</a:t>
            </a:r>
          </a:p>
        </p:txBody>
      </p:sp>
      <p:sp>
        <p:nvSpPr>
          <p:cNvPr id="28" name="Tekstvak 27">
            <a:extLst>
              <a:ext uri="{FF2B5EF4-FFF2-40B4-BE49-F238E27FC236}">
                <a16:creationId xmlns:a16="http://schemas.microsoft.com/office/drawing/2014/main" id="{BBE5D578-3BAD-3AB6-D9DA-8FE352FE0462}"/>
              </a:ext>
            </a:extLst>
          </p:cNvPr>
          <p:cNvSpPr txBox="1"/>
          <p:nvPr/>
        </p:nvSpPr>
        <p:spPr>
          <a:xfrm>
            <a:off x="8471735" y="4817027"/>
            <a:ext cx="1121019" cy="280477"/>
          </a:xfrm>
          <a:prstGeom prst="rect">
            <a:avLst/>
          </a:prstGeom>
          <a:noFill/>
        </p:spPr>
        <p:txBody>
          <a:bodyPr wrap="square">
            <a:spAutoFit/>
          </a:bodyPr>
          <a:lstStyle/>
          <a:p>
            <a:r>
              <a:rPr lang="nl-NL" sz="1200" dirty="0"/>
              <a:t>Linde</a:t>
            </a:r>
          </a:p>
        </p:txBody>
      </p:sp>
      <p:sp>
        <p:nvSpPr>
          <p:cNvPr id="29" name="Tekstvak 28">
            <a:extLst>
              <a:ext uri="{FF2B5EF4-FFF2-40B4-BE49-F238E27FC236}">
                <a16:creationId xmlns:a16="http://schemas.microsoft.com/office/drawing/2014/main" id="{303B76A2-7194-3BFD-4ED4-DEB97E8CAEAC}"/>
              </a:ext>
            </a:extLst>
          </p:cNvPr>
          <p:cNvSpPr txBox="1"/>
          <p:nvPr/>
        </p:nvSpPr>
        <p:spPr>
          <a:xfrm>
            <a:off x="7495449" y="4748215"/>
            <a:ext cx="1121019" cy="280477"/>
          </a:xfrm>
          <a:prstGeom prst="rect">
            <a:avLst/>
          </a:prstGeom>
          <a:noFill/>
        </p:spPr>
        <p:txBody>
          <a:bodyPr wrap="square">
            <a:spAutoFit/>
          </a:bodyPr>
          <a:lstStyle/>
          <a:p>
            <a:r>
              <a:rPr lang="nl-NL" sz="1200" dirty="0"/>
              <a:t>Linde</a:t>
            </a:r>
          </a:p>
        </p:txBody>
      </p:sp>
      <p:sp>
        <p:nvSpPr>
          <p:cNvPr id="30" name="Tekstvak 29">
            <a:extLst>
              <a:ext uri="{FF2B5EF4-FFF2-40B4-BE49-F238E27FC236}">
                <a16:creationId xmlns:a16="http://schemas.microsoft.com/office/drawing/2014/main" id="{0D63F781-9682-BE87-1B02-D21301265917}"/>
              </a:ext>
            </a:extLst>
          </p:cNvPr>
          <p:cNvSpPr txBox="1"/>
          <p:nvPr/>
        </p:nvSpPr>
        <p:spPr>
          <a:xfrm>
            <a:off x="5986819" y="4433793"/>
            <a:ext cx="1121019" cy="280477"/>
          </a:xfrm>
          <a:prstGeom prst="rect">
            <a:avLst/>
          </a:prstGeom>
          <a:noFill/>
        </p:spPr>
        <p:txBody>
          <a:bodyPr wrap="square">
            <a:spAutoFit/>
          </a:bodyPr>
          <a:lstStyle/>
          <a:p>
            <a:r>
              <a:rPr lang="nl-NL" sz="1200" dirty="0"/>
              <a:t>Amberboom</a:t>
            </a:r>
          </a:p>
        </p:txBody>
      </p:sp>
      <p:pic>
        <p:nvPicPr>
          <p:cNvPr id="34" name="Afbeelding 33" descr="Afbeelding met boom, buiten, plant&#10;&#10;Automatisch gegenereerde beschrijving">
            <a:extLst>
              <a:ext uri="{FF2B5EF4-FFF2-40B4-BE49-F238E27FC236}">
                <a16:creationId xmlns:a16="http://schemas.microsoft.com/office/drawing/2014/main" id="{DDFD8977-72D3-D143-CF4A-0AE5EF94F61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803997" y="1069455"/>
            <a:ext cx="2118786" cy="2825048"/>
          </a:xfrm>
          <a:prstGeom prst="rect">
            <a:avLst/>
          </a:prstGeom>
        </p:spPr>
      </p:pic>
      <p:pic>
        <p:nvPicPr>
          <p:cNvPr id="36" name="Afbeelding 35" descr="Afbeelding met boom, buiten, gras, lucht&#10;&#10;Automatisch gegenereerde beschrijving">
            <a:extLst>
              <a:ext uri="{FF2B5EF4-FFF2-40B4-BE49-F238E27FC236}">
                <a16:creationId xmlns:a16="http://schemas.microsoft.com/office/drawing/2014/main" id="{AF2E32E7-BC24-C69D-3048-8FCE7180C54C}"/>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372225" y="1074240"/>
            <a:ext cx="2956759" cy="2825048"/>
          </a:xfrm>
          <a:prstGeom prst="rect">
            <a:avLst/>
          </a:prstGeom>
        </p:spPr>
      </p:pic>
      <p:pic>
        <p:nvPicPr>
          <p:cNvPr id="38" name="Afbeelding 37" descr="Afbeelding met buiten, boom, lucht, huis&#10;&#10;Automatisch gegenereerde beschrijving">
            <a:extLst>
              <a:ext uri="{FF2B5EF4-FFF2-40B4-BE49-F238E27FC236}">
                <a16:creationId xmlns:a16="http://schemas.microsoft.com/office/drawing/2014/main" id="{60DBCFA4-EC5B-FBCD-BBBA-4875CE63FA8B}"/>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296059" y="1610009"/>
            <a:ext cx="2147150" cy="2825048"/>
          </a:xfrm>
          <a:prstGeom prst="rect">
            <a:avLst/>
          </a:prstGeom>
        </p:spPr>
      </p:pic>
      <p:sp>
        <p:nvSpPr>
          <p:cNvPr id="40" name="Tekstvak 39">
            <a:extLst>
              <a:ext uri="{FF2B5EF4-FFF2-40B4-BE49-F238E27FC236}">
                <a16:creationId xmlns:a16="http://schemas.microsoft.com/office/drawing/2014/main" id="{2B063E93-1120-0BDE-C37A-24BFCB7E5974}"/>
              </a:ext>
            </a:extLst>
          </p:cNvPr>
          <p:cNvSpPr txBox="1"/>
          <p:nvPr/>
        </p:nvSpPr>
        <p:spPr>
          <a:xfrm>
            <a:off x="185880" y="4424737"/>
            <a:ext cx="3062414" cy="369332"/>
          </a:xfrm>
          <a:prstGeom prst="rect">
            <a:avLst/>
          </a:prstGeom>
          <a:noFill/>
        </p:spPr>
        <p:txBody>
          <a:bodyPr wrap="square">
            <a:spAutoFit/>
          </a:bodyPr>
          <a:lstStyle/>
          <a:p>
            <a:r>
              <a:rPr lang="nl-NL" dirty="0" err="1"/>
              <a:t>Kleinbladige</a:t>
            </a:r>
            <a:r>
              <a:rPr lang="nl-NL" dirty="0"/>
              <a:t> linde/winterlinde</a:t>
            </a:r>
          </a:p>
        </p:txBody>
      </p:sp>
      <p:sp>
        <p:nvSpPr>
          <p:cNvPr id="42" name="Tekstvak 41">
            <a:extLst>
              <a:ext uri="{FF2B5EF4-FFF2-40B4-BE49-F238E27FC236}">
                <a16:creationId xmlns:a16="http://schemas.microsoft.com/office/drawing/2014/main" id="{C8B3C9DE-61D0-69A6-7C1A-6632D83CC4B3}"/>
              </a:ext>
            </a:extLst>
          </p:cNvPr>
          <p:cNvSpPr txBox="1"/>
          <p:nvPr/>
        </p:nvSpPr>
        <p:spPr>
          <a:xfrm>
            <a:off x="6347758" y="3500287"/>
            <a:ext cx="1628775" cy="369332"/>
          </a:xfrm>
          <a:prstGeom prst="rect">
            <a:avLst/>
          </a:prstGeom>
          <a:noFill/>
        </p:spPr>
        <p:txBody>
          <a:bodyPr wrap="square">
            <a:spAutoFit/>
          </a:bodyPr>
          <a:lstStyle/>
          <a:p>
            <a:r>
              <a:rPr lang="nl-NL" dirty="0"/>
              <a:t>Honingboom</a:t>
            </a:r>
          </a:p>
        </p:txBody>
      </p:sp>
    </p:spTree>
    <p:extLst>
      <p:ext uri="{BB962C8B-B14F-4D97-AF65-F5344CB8AC3E}">
        <p14:creationId xmlns:p14="http://schemas.microsoft.com/office/powerpoint/2010/main" val="3884097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descr="Afbeelding met kaart&#10;&#10;Automatisch gegenereerde beschrijving">
            <a:extLst>
              <a:ext uri="{FF2B5EF4-FFF2-40B4-BE49-F238E27FC236}">
                <a16:creationId xmlns:a16="http://schemas.microsoft.com/office/drawing/2014/main" id="{86ADE232-6DCD-E2A1-3005-B3EBE682033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74265" y="3610329"/>
            <a:ext cx="5517736" cy="3304774"/>
          </a:xfrm>
          <a:prstGeom prst="rect">
            <a:avLst/>
          </a:prstGeom>
        </p:spPr>
      </p:pic>
      <p:pic>
        <p:nvPicPr>
          <p:cNvPr id="13" name="Afbeelding 12">
            <a:extLst>
              <a:ext uri="{FF2B5EF4-FFF2-40B4-BE49-F238E27FC236}">
                <a16:creationId xmlns:a16="http://schemas.microsoft.com/office/drawing/2014/main" id="{2E769BE0-1259-B563-FBF7-58A848D81A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7663" y="2847160"/>
            <a:ext cx="5468157" cy="4010840"/>
          </a:xfrm>
          <a:prstGeom prst="rect">
            <a:avLst/>
          </a:prstGeom>
        </p:spPr>
      </p:pic>
      <p:pic>
        <p:nvPicPr>
          <p:cNvPr id="4" name="Afbeelding 3" descr="Afbeelding met tekst&#10;&#10;Automatisch gegenereerde beschrijving">
            <a:extLst>
              <a:ext uri="{FF2B5EF4-FFF2-40B4-BE49-F238E27FC236}">
                <a16:creationId xmlns:a16="http://schemas.microsoft.com/office/drawing/2014/main" id="{8B37F9C8-7D88-7006-650A-A4481BAC2C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nvGrpSpPr>
          <p:cNvPr id="5" name="Groep 4">
            <a:extLst>
              <a:ext uri="{FF2B5EF4-FFF2-40B4-BE49-F238E27FC236}">
                <a16:creationId xmlns:a16="http://schemas.microsoft.com/office/drawing/2014/main" id="{EE130831-BB3B-87D4-0EF9-4AEDBEB7FFCD}"/>
              </a:ext>
            </a:extLst>
          </p:cNvPr>
          <p:cNvGrpSpPr/>
          <p:nvPr/>
        </p:nvGrpSpPr>
        <p:grpSpPr>
          <a:xfrm>
            <a:off x="-119316" y="-18824"/>
            <a:ext cx="12641515" cy="979488"/>
            <a:chOff x="-119316" y="-18824"/>
            <a:chExt cx="12641515" cy="979488"/>
          </a:xfrm>
        </p:grpSpPr>
        <p:pic>
          <p:nvPicPr>
            <p:cNvPr id="6" name="Afbeelding 5" descr="Afbeelding met gras, buiten, boom, lucht&#10;&#10;Automatisch gegenereerde beschrijving">
              <a:extLst>
                <a:ext uri="{FF2B5EF4-FFF2-40B4-BE49-F238E27FC236}">
                  <a16:creationId xmlns:a16="http://schemas.microsoft.com/office/drawing/2014/main" id="{0BCC9577-9087-2F28-3A71-601BCA86296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437" y="-18824"/>
              <a:ext cx="1750744" cy="583660"/>
            </a:xfrm>
            <a:prstGeom prst="rect">
              <a:avLst/>
            </a:prstGeom>
          </p:spPr>
        </p:pic>
        <p:pic>
          <p:nvPicPr>
            <p:cNvPr id="7" name="Afbeelding 6" descr="Afbeelding met gras, buiten, boom, lucht&#10;&#10;Automatisch gegenereerde beschrijving">
              <a:extLst>
                <a:ext uri="{FF2B5EF4-FFF2-40B4-BE49-F238E27FC236}">
                  <a16:creationId xmlns:a16="http://schemas.microsoft.com/office/drawing/2014/main" id="{2288741F-95B4-E608-4995-9F8763C4AA3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742015" y="-18824"/>
              <a:ext cx="1305984" cy="675736"/>
            </a:xfrm>
            <a:prstGeom prst="rect">
              <a:avLst/>
            </a:prstGeom>
          </p:spPr>
        </p:pic>
        <p:graphicFrame>
          <p:nvGraphicFramePr>
            <p:cNvPr id="8" name="Object 7">
              <a:extLst>
                <a:ext uri="{FF2B5EF4-FFF2-40B4-BE49-F238E27FC236}">
                  <a16:creationId xmlns:a16="http://schemas.microsoft.com/office/drawing/2014/main" id="{04B835C1-798C-CF4D-B4C9-F26EAA3C8A99}"/>
                </a:ext>
              </a:extLst>
            </p:cNvPr>
            <p:cNvGraphicFramePr>
              <a:graphicFrameLocks noChangeAspect="1"/>
            </p:cNvGraphicFramePr>
            <p:nvPr/>
          </p:nvGraphicFramePr>
          <p:xfrm>
            <a:off x="3048000" y="-18824"/>
            <a:ext cx="9144000" cy="979488"/>
          </p:xfrm>
          <a:graphic>
            <a:graphicData uri="http://schemas.openxmlformats.org/presentationml/2006/ole">
              <mc:AlternateContent xmlns:mc="http://schemas.openxmlformats.org/markup-compatibility/2006">
                <mc:Choice xmlns:v="urn:schemas-microsoft-com:vml" Requires="v">
                  <p:oleObj name="Image" r:id="rId7" imgW="5973586" imgH="639702" progId="Photoshop.Image.8">
                    <p:embed/>
                  </p:oleObj>
                </mc:Choice>
                <mc:Fallback>
                  <p:oleObj name="Image" r:id="rId7" imgW="5973586" imgH="639702" progId="Photoshop.Image.8">
                    <p:embed/>
                    <p:pic>
                      <p:nvPicPr>
                        <p:cNvPr id="8" name="Object 7">
                          <a:extLst>
                            <a:ext uri="{FF2B5EF4-FFF2-40B4-BE49-F238E27FC236}">
                              <a16:creationId xmlns:a16="http://schemas.microsoft.com/office/drawing/2014/main" id="{04B835C1-798C-CF4D-B4C9-F26EAA3C8A9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18824"/>
                          <a:ext cx="914400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hthoek 8">
              <a:extLst>
                <a:ext uri="{FF2B5EF4-FFF2-40B4-BE49-F238E27FC236}">
                  <a16:creationId xmlns:a16="http://schemas.microsoft.com/office/drawing/2014/main" id="{FAC164CC-B5A2-443E-5BA2-8BF4DA711BC8}"/>
                </a:ext>
              </a:extLst>
            </p:cNvPr>
            <p:cNvSpPr/>
            <p:nvPr/>
          </p:nvSpPr>
          <p:spPr>
            <a:xfrm>
              <a:off x="-119316" y="564836"/>
              <a:ext cx="4707985" cy="395828"/>
            </a:xfrm>
            <a:prstGeom prst="rect">
              <a:avLst/>
            </a:prstGeom>
            <a:solidFill>
              <a:srgbClr val="114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0F980E1D-3E84-33F9-7E00-7D066270C718}"/>
                </a:ext>
              </a:extLst>
            </p:cNvPr>
            <p:cNvSpPr/>
            <p:nvPr/>
          </p:nvSpPr>
          <p:spPr>
            <a:xfrm>
              <a:off x="4588668" y="564836"/>
              <a:ext cx="7933531" cy="395828"/>
            </a:xfrm>
            <a:prstGeom prst="rect">
              <a:avLst/>
            </a:prstGeom>
            <a:solidFill>
              <a:srgbClr val="BED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Afbeelding met tekst&#10;&#10;Automatisch gegenereerde beschrijving">
              <a:extLst>
                <a:ext uri="{FF2B5EF4-FFF2-40B4-BE49-F238E27FC236}">
                  <a16:creationId xmlns:a16="http://schemas.microsoft.com/office/drawing/2014/main" id="{3D5B32D0-184D-C5CA-61C7-D064EEA619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pic>
        <p:nvPicPr>
          <p:cNvPr id="20" name="Afbeelding 19">
            <a:extLst>
              <a:ext uri="{FF2B5EF4-FFF2-40B4-BE49-F238E27FC236}">
                <a16:creationId xmlns:a16="http://schemas.microsoft.com/office/drawing/2014/main" id="{4AD02585-CB64-B398-C14B-09C28E8501B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922776" y="456045"/>
            <a:ext cx="2004554" cy="488990"/>
          </a:xfrm>
          <a:prstGeom prst="rect">
            <a:avLst/>
          </a:prstGeom>
        </p:spPr>
      </p:pic>
      <p:sp>
        <p:nvSpPr>
          <p:cNvPr id="2" name="Tekstvak 1">
            <a:extLst>
              <a:ext uri="{FF2B5EF4-FFF2-40B4-BE49-F238E27FC236}">
                <a16:creationId xmlns:a16="http://schemas.microsoft.com/office/drawing/2014/main" id="{1275B92E-1A1D-5595-81E6-9DFBC335FF57}"/>
              </a:ext>
            </a:extLst>
          </p:cNvPr>
          <p:cNvSpPr txBox="1"/>
          <p:nvPr/>
        </p:nvSpPr>
        <p:spPr>
          <a:xfrm>
            <a:off x="269217" y="1203700"/>
            <a:ext cx="8360228" cy="400110"/>
          </a:xfrm>
          <a:prstGeom prst="rect">
            <a:avLst/>
          </a:prstGeom>
          <a:noFill/>
        </p:spPr>
        <p:txBody>
          <a:bodyPr wrap="square" rtlCol="0">
            <a:spAutoFit/>
          </a:bodyPr>
          <a:lstStyle/>
          <a:p>
            <a:r>
              <a:rPr lang="nl-NL" sz="2000" b="1" dirty="0"/>
              <a:t>4. Voorlopig ontwerp </a:t>
            </a:r>
            <a:r>
              <a:rPr lang="nl-NL" sz="2000" b="1" dirty="0" err="1"/>
              <a:t>Bovenstraat</a:t>
            </a:r>
            <a:endParaRPr lang="nl-NL" b="1" dirty="0"/>
          </a:p>
        </p:txBody>
      </p:sp>
      <p:sp>
        <p:nvSpPr>
          <p:cNvPr id="3" name="Tekstvak 2">
            <a:extLst>
              <a:ext uri="{FF2B5EF4-FFF2-40B4-BE49-F238E27FC236}">
                <a16:creationId xmlns:a16="http://schemas.microsoft.com/office/drawing/2014/main" id="{1BD3D4BE-603A-DE80-0F44-55F1FE4FDC23}"/>
              </a:ext>
            </a:extLst>
          </p:cNvPr>
          <p:cNvSpPr txBox="1"/>
          <p:nvPr/>
        </p:nvSpPr>
        <p:spPr>
          <a:xfrm>
            <a:off x="269217" y="1631867"/>
            <a:ext cx="3512387" cy="2831544"/>
          </a:xfrm>
          <a:prstGeom prst="rect">
            <a:avLst/>
          </a:prstGeom>
          <a:noFill/>
        </p:spPr>
        <p:txBody>
          <a:bodyPr wrap="square" rtlCol="0">
            <a:spAutoFit/>
          </a:bodyPr>
          <a:lstStyle/>
          <a:p>
            <a:r>
              <a:rPr lang="nl-NL" sz="1600" b="1" dirty="0"/>
              <a:t>Bijzondere plekken</a:t>
            </a:r>
          </a:p>
          <a:p>
            <a:r>
              <a:rPr lang="nl-NL" sz="1600" u="sng" dirty="0"/>
              <a:t>Kruisbeeld</a:t>
            </a:r>
            <a:r>
              <a:rPr lang="nl-NL" sz="1600" b="1" dirty="0"/>
              <a:t> </a:t>
            </a:r>
          </a:p>
          <a:p>
            <a:pPr marL="285750" indent="-285750">
              <a:buFontTx/>
              <a:buChar char="-"/>
            </a:pPr>
            <a:r>
              <a:rPr lang="nl-NL" sz="1600" dirty="0"/>
              <a:t>Sterke bodembedekker</a:t>
            </a:r>
          </a:p>
          <a:p>
            <a:pPr marL="285750" indent="-285750">
              <a:buFontTx/>
              <a:buChar char="-"/>
            </a:pPr>
            <a:r>
              <a:rPr lang="nl-NL" sz="1600" dirty="0"/>
              <a:t>Zitelementen</a:t>
            </a:r>
          </a:p>
          <a:p>
            <a:pPr marL="285750" indent="-285750">
              <a:buFontTx/>
              <a:buChar char="-"/>
            </a:pPr>
            <a:r>
              <a:rPr lang="nl-NL" sz="1600" dirty="0"/>
              <a:t>Geen parkeren op het pleintje</a:t>
            </a:r>
          </a:p>
          <a:p>
            <a:pPr marL="285750" indent="-285750">
              <a:buFontTx/>
              <a:buChar char="-"/>
            </a:pPr>
            <a:r>
              <a:rPr lang="nl-NL" sz="1600" dirty="0"/>
              <a:t>Brievenbus kan eventueel verplaatst worden meer richting de kruising.</a:t>
            </a:r>
          </a:p>
          <a:p>
            <a:pPr marL="285750" indent="-285750">
              <a:buFontTx/>
              <a:buChar char="-"/>
            </a:pPr>
            <a:r>
              <a:rPr lang="nl-NL" sz="1600" i="1" dirty="0"/>
              <a:t>Fleurig groen rondom het kruisbeeld -&gt; in adoptievorm. Gemeente biedt sober groen.</a:t>
            </a:r>
          </a:p>
          <a:p>
            <a:pPr marL="285750" indent="-285750">
              <a:buFontTx/>
              <a:buChar char="-"/>
            </a:pPr>
            <a:endParaRPr lang="nl-NL" dirty="0"/>
          </a:p>
        </p:txBody>
      </p:sp>
      <p:cxnSp>
        <p:nvCxnSpPr>
          <p:cNvPr id="14" name="Rechte verbindingslijn 13">
            <a:extLst>
              <a:ext uri="{FF2B5EF4-FFF2-40B4-BE49-F238E27FC236}">
                <a16:creationId xmlns:a16="http://schemas.microsoft.com/office/drawing/2014/main" id="{69B53E8C-ABC2-3486-2F61-277F0CD02A95}"/>
              </a:ext>
            </a:extLst>
          </p:cNvPr>
          <p:cNvCxnSpPr>
            <a:cxnSpLocks/>
          </p:cNvCxnSpPr>
          <p:nvPr/>
        </p:nvCxnSpPr>
        <p:spPr>
          <a:xfrm>
            <a:off x="7620000" y="4671203"/>
            <a:ext cx="126392" cy="9830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8" name="Afbeelding 17" descr="Afbeelding met lucht, buiten, huis, bloem&#10;&#10;Automatisch gegenereerde beschrijving">
            <a:extLst>
              <a:ext uri="{FF2B5EF4-FFF2-40B4-BE49-F238E27FC236}">
                <a16:creationId xmlns:a16="http://schemas.microsoft.com/office/drawing/2014/main" id="{FB474A4B-9710-734B-DFF3-20D6BE6D5AC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381724" y="1727020"/>
            <a:ext cx="2306632" cy="1701980"/>
          </a:xfrm>
          <a:prstGeom prst="rect">
            <a:avLst/>
          </a:prstGeom>
        </p:spPr>
      </p:pic>
      <p:pic>
        <p:nvPicPr>
          <p:cNvPr id="21" name="Afbeelding 20" descr="Afbeelding met gras, buiten, boom, park&#10;&#10;Automatisch gegenereerde beschrijving">
            <a:extLst>
              <a:ext uri="{FF2B5EF4-FFF2-40B4-BE49-F238E27FC236}">
                <a16:creationId xmlns:a16="http://schemas.microsoft.com/office/drawing/2014/main" id="{9F0466AB-7C21-98FB-006E-0933EA0D01B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839790" y="1727020"/>
            <a:ext cx="2269307" cy="1701980"/>
          </a:xfrm>
          <a:prstGeom prst="rect">
            <a:avLst/>
          </a:prstGeom>
        </p:spPr>
      </p:pic>
      <p:pic>
        <p:nvPicPr>
          <p:cNvPr id="16" name="Afbeelding 15" descr="Afbeelding met gras, buiten, grond, park&#10;&#10;Automatisch gegenereerde beschrijving">
            <a:extLst>
              <a:ext uri="{FF2B5EF4-FFF2-40B4-BE49-F238E27FC236}">
                <a16:creationId xmlns:a16="http://schemas.microsoft.com/office/drawing/2014/main" id="{3EAB05D6-3958-4B9A-CEC0-881DD8BD84E0}"/>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3933038" y="1727020"/>
            <a:ext cx="3297252" cy="1680885"/>
          </a:xfrm>
          <a:prstGeom prst="rect">
            <a:avLst/>
          </a:prstGeom>
        </p:spPr>
      </p:pic>
    </p:spTree>
    <p:extLst>
      <p:ext uri="{BB962C8B-B14F-4D97-AF65-F5344CB8AC3E}">
        <p14:creationId xmlns:p14="http://schemas.microsoft.com/office/powerpoint/2010/main" val="1718048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8B37F9C8-7D88-7006-650A-A4481BAC2C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nvGrpSpPr>
          <p:cNvPr id="5" name="Groep 4">
            <a:extLst>
              <a:ext uri="{FF2B5EF4-FFF2-40B4-BE49-F238E27FC236}">
                <a16:creationId xmlns:a16="http://schemas.microsoft.com/office/drawing/2014/main" id="{EE130831-BB3B-87D4-0EF9-4AEDBEB7FFCD}"/>
              </a:ext>
            </a:extLst>
          </p:cNvPr>
          <p:cNvGrpSpPr/>
          <p:nvPr/>
        </p:nvGrpSpPr>
        <p:grpSpPr>
          <a:xfrm>
            <a:off x="-119316" y="-18824"/>
            <a:ext cx="12641515" cy="979488"/>
            <a:chOff x="-119316" y="-18824"/>
            <a:chExt cx="12641515" cy="979488"/>
          </a:xfrm>
        </p:grpSpPr>
        <p:pic>
          <p:nvPicPr>
            <p:cNvPr id="6" name="Afbeelding 5" descr="Afbeelding met gras, buiten, boom, lucht&#10;&#10;Automatisch gegenereerde beschrijving">
              <a:extLst>
                <a:ext uri="{FF2B5EF4-FFF2-40B4-BE49-F238E27FC236}">
                  <a16:creationId xmlns:a16="http://schemas.microsoft.com/office/drawing/2014/main" id="{0BCC9577-9087-2F28-3A71-601BCA8629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37" y="-18824"/>
              <a:ext cx="1750744" cy="583660"/>
            </a:xfrm>
            <a:prstGeom prst="rect">
              <a:avLst/>
            </a:prstGeom>
          </p:spPr>
        </p:pic>
        <p:pic>
          <p:nvPicPr>
            <p:cNvPr id="7" name="Afbeelding 6" descr="Afbeelding met gras, buiten, boom, lucht&#10;&#10;Automatisch gegenereerde beschrijving">
              <a:extLst>
                <a:ext uri="{FF2B5EF4-FFF2-40B4-BE49-F238E27FC236}">
                  <a16:creationId xmlns:a16="http://schemas.microsoft.com/office/drawing/2014/main" id="{2288741F-95B4-E608-4995-9F8763C4AA3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42015" y="-18824"/>
              <a:ext cx="1305984" cy="675736"/>
            </a:xfrm>
            <a:prstGeom prst="rect">
              <a:avLst/>
            </a:prstGeom>
          </p:spPr>
        </p:pic>
        <p:graphicFrame>
          <p:nvGraphicFramePr>
            <p:cNvPr id="8" name="Object 7">
              <a:extLst>
                <a:ext uri="{FF2B5EF4-FFF2-40B4-BE49-F238E27FC236}">
                  <a16:creationId xmlns:a16="http://schemas.microsoft.com/office/drawing/2014/main" id="{04B835C1-798C-CF4D-B4C9-F26EAA3C8A99}"/>
                </a:ext>
              </a:extLst>
            </p:cNvPr>
            <p:cNvGraphicFramePr>
              <a:graphicFrameLocks noChangeAspect="1"/>
            </p:cNvGraphicFramePr>
            <p:nvPr/>
          </p:nvGraphicFramePr>
          <p:xfrm>
            <a:off x="3048000" y="-18824"/>
            <a:ext cx="9144000" cy="979488"/>
          </p:xfrm>
          <a:graphic>
            <a:graphicData uri="http://schemas.openxmlformats.org/presentationml/2006/ole">
              <mc:AlternateContent xmlns:mc="http://schemas.openxmlformats.org/markup-compatibility/2006">
                <mc:Choice xmlns:v="urn:schemas-microsoft-com:vml" Requires="v">
                  <p:oleObj name="Image" r:id="rId5" imgW="5973586" imgH="639702" progId="Photoshop.Image.8">
                    <p:embed/>
                  </p:oleObj>
                </mc:Choice>
                <mc:Fallback>
                  <p:oleObj name="Image" r:id="rId5" imgW="5973586" imgH="639702" progId="Photoshop.Image.8">
                    <p:embed/>
                    <p:pic>
                      <p:nvPicPr>
                        <p:cNvPr id="8" name="Object 7">
                          <a:extLst>
                            <a:ext uri="{FF2B5EF4-FFF2-40B4-BE49-F238E27FC236}">
                              <a16:creationId xmlns:a16="http://schemas.microsoft.com/office/drawing/2014/main" id="{04B835C1-798C-CF4D-B4C9-F26EAA3C8A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8824"/>
                          <a:ext cx="914400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hthoek 8">
              <a:extLst>
                <a:ext uri="{FF2B5EF4-FFF2-40B4-BE49-F238E27FC236}">
                  <a16:creationId xmlns:a16="http://schemas.microsoft.com/office/drawing/2014/main" id="{FAC164CC-B5A2-443E-5BA2-8BF4DA711BC8}"/>
                </a:ext>
              </a:extLst>
            </p:cNvPr>
            <p:cNvSpPr/>
            <p:nvPr/>
          </p:nvSpPr>
          <p:spPr>
            <a:xfrm>
              <a:off x="-119316" y="564836"/>
              <a:ext cx="4707985" cy="395828"/>
            </a:xfrm>
            <a:prstGeom prst="rect">
              <a:avLst/>
            </a:prstGeom>
            <a:solidFill>
              <a:srgbClr val="114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0F980E1D-3E84-33F9-7E00-7D066270C718}"/>
                </a:ext>
              </a:extLst>
            </p:cNvPr>
            <p:cNvSpPr/>
            <p:nvPr/>
          </p:nvSpPr>
          <p:spPr>
            <a:xfrm>
              <a:off x="4588668" y="564836"/>
              <a:ext cx="7933531" cy="395828"/>
            </a:xfrm>
            <a:prstGeom prst="rect">
              <a:avLst/>
            </a:prstGeom>
            <a:solidFill>
              <a:srgbClr val="BED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Afbeelding met tekst&#10;&#10;Automatisch gegenereerde beschrijving">
              <a:extLst>
                <a:ext uri="{FF2B5EF4-FFF2-40B4-BE49-F238E27FC236}">
                  <a16:creationId xmlns:a16="http://schemas.microsoft.com/office/drawing/2014/main" id="{3D5B32D0-184D-C5CA-61C7-D064EEA619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pic>
        <p:nvPicPr>
          <p:cNvPr id="20" name="Afbeelding 19">
            <a:extLst>
              <a:ext uri="{FF2B5EF4-FFF2-40B4-BE49-F238E27FC236}">
                <a16:creationId xmlns:a16="http://schemas.microsoft.com/office/drawing/2014/main" id="{4AD02585-CB64-B398-C14B-09C28E8501B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22776" y="456045"/>
            <a:ext cx="2004554" cy="488990"/>
          </a:xfrm>
          <a:prstGeom prst="rect">
            <a:avLst/>
          </a:prstGeom>
        </p:spPr>
      </p:pic>
      <p:sp>
        <p:nvSpPr>
          <p:cNvPr id="2" name="Tekstvak 1">
            <a:extLst>
              <a:ext uri="{FF2B5EF4-FFF2-40B4-BE49-F238E27FC236}">
                <a16:creationId xmlns:a16="http://schemas.microsoft.com/office/drawing/2014/main" id="{1275B92E-1A1D-5595-81E6-9DFBC335FF57}"/>
              </a:ext>
            </a:extLst>
          </p:cNvPr>
          <p:cNvSpPr txBox="1"/>
          <p:nvPr/>
        </p:nvSpPr>
        <p:spPr>
          <a:xfrm>
            <a:off x="269217" y="1203700"/>
            <a:ext cx="8360228" cy="677108"/>
          </a:xfrm>
          <a:prstGeom prst="rect">
            <a:avLst/>
          </a:prstGeom>
          <a:noFill/>
        </p:spPr>
        <p:txBody>
          <a:bodyPr wrap="square" rtlCol="0">
            <a:spAutoFit/>
          </a:bodyPr>
          <a:lstStyle/>
          <a:p>
            <a:r>
              <a:rPr lang="nl-NL" sz="2000" b="1" dirty="0"/>
              <a:t>4. Voorlopig ontwerp </a:t>
            </a:r>
            <a:r>
              <a:rPr lang="nl-NL" sz="2000" b="1" dirty="0" err="1"/>
              <a:t>Bovenstraat</a:t>
            </a:r>
            <a:endParaRPr lang="nl-NL" b="1" dirty="0"/>
          </a:p>
          <a:p>
            <a:pPr marL="285750" indent="-285750">
              <a:buFontTx/>
              <a:buChar char="-"/>
            </a:pPr>
            <a:endParaRPr lang="nl-NL" b="1" dirty="0"/>
          </a:p>
        </p:txBody>
      </p:sp>
      <p:sp>
        <p:nvSpPr>
          <p:cNvPr id="3" name="Tekstvak 2">
            <a:extLst>
              <a:ext uri="{FF2B5EF4-FFF2-40B4-BE49-F238E27FC236}">
                <a16:creationId xmlns:a16="http://schemas.microsoft.com/office/drawing/2014/main" id="{1BD3D4BE-603A-DE80-0F44-55F1FE4FDC23}"/>
              </a:ext>
            </a:extLst>
          </p:cNvPr>
          <p:cNvSpPr txBox="1"/>
          <p:nvPr/>
        </p:nvSpPr>
        <p:spPr>
          <a:xfrm>
            <a:off x="657384" y="1796208"/>
            <a:ext cx="7898049" cy="1754326"/>
          </a:xfrm>
          <a:prstGeom prst="rect">
            <a:avLst/>
          </a:prstGeom>
          <a:noFill/>
        </p:spPr>
        <p:txBody>
          <a:bodyPr wrap="square" rtlCol="0">
            <a:spAutoFit/>
          </a:bodyPr>
          <a:lstStyle/>
          <a:p>
            <a:r>
              <a:rPr lang="nl-NL" b="1" dirty="0"/>
              <a:t>Entree zijde </a:t>
            </a:r>
            <a:r>
              <a:rPr lang="nl-NL" b="1" dirty="0" err="1"/>
              <a:t>Welkoop</a:t>
            </a:r>
            <a:r>
              <a:rPr lang="nl-NL" dirty="0"/>
              <a:t> </a:t>
            </a:r>
          </a:p>
          <a:p>
            <a:endParaRPr lang="nl-NL" dirty="0"/>
          </a:p>
          <a:p>
            <a:r>
              <a:rPr lang="nl-NL" dirty="0"/>
              <a:t>Beleid omtrent komportalen is gestandaardiseerd </a:t>
            </a:r>
            <a:endParaRPr lang="nl-NL" dirty="0">
              <a:solidFill>
                <a:srgbClr val="FF0000"/>
              </a:solidFill>
            </a:endParaRPr>
          </a:p>
          <a:p>
            <a:r>
              <a:rPr lang="nl-NL" dirty="0"/>
              <a:t>Daarom: entree benadrukken met mooie beplanting (ruimte is beperkt)</a:t>
            </a:r>
          </a:p>
          <a:p>
            <a:pPr marL="285750" indent="-285750">
              <a:buFontTx/>
              <a:buChar char="-"/>
            </a:pPr>
            <a:endParaRPr lang="nl-NL" dirty="0"/>
          </a:p>
          <a:p>
            <a:pPr marL="285750" indent="-285750">
              <a:buFontTx/>
              <a:buChar char="-"/>
            </a:pPr>
            <a:endParaRPr lang="nl-NL" dirty="0"/>
          </a:p>
        </p:txBody>
      </p:sp>
      <p:pic>
        <p:nvPicPr>
          <p:cNvPr id="12" name="Afbeelding 11">
            <a:extLst>
              <a:ext uri="{FF2B5EF4-FFF2-40B4-BE49-F238E27FC236}">
                <a16:creationId xmlns:a16="http://schemas.microsoft.com/office/drawing/2014/main" id="{636200BC-9F25-192C-AC07-81E51E9BEF9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64897" y="4065570"/>
            <a:ext cx="8341224" cy="2792430"/>
          </a:xfrm>
          <a:prstGeom prst="rect">
            <a:avLst/>
          </a:prstGeom>
        </p:spPr>
      </p:pic>
      <p:pic>
        <p:nvPicPr>
          <p:cNvPr id="14" name="Afbeelding 13" descr="Afbeelding met bloem, buiten, gras, plant&#10;&#10;Automatisch gegenereerde beschrijving">
            <a:extLst>
              <a:ext uri="{FF2B5EF4-FFF2-40B4-BE49-F238E27FC236}">
                <a16:creationId xmlns:a16="http://schemas.microsoft.com/office/drawing/2014/main" id="{718FF18B-5885-3C58-6F39-23B49BBFB9E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798466" y="4333404"/>
            <a:ext cx="3002013" cy="2249785"/>
          </a:xfrm>
          <a:prstGeom prst="rect">
            <a:avLst/>
          </a:prstGeom>
        </p:spPr>
      </p:pic>
    </p:spTree>
    <p:extLst>
      <p:ext uri="{BB962C8B-B14F-4D97-AF65-F5344CB8AC3E}">
        <p14:creationId xmlns:p14="http://schemas.microsoft.com/office/powerpoint/2010/main" val="3719403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8B37F9C8-7D88-7006-650A-A4481BAC2C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nvGrpSpPr>
          <p:cNvPr id="5" name="Groep 4">
            <a:extLst>
              <a:ext uri="{FF2B5EF4-FFF2-40B4-BE49-F238E27FC236}">
                <a16:creationId xmlns:a16="http://schemas.microsoft.com/office/drawing/2014/main" id="{EE130831-BB3B-87D4-0EF9-4AEDBEB7FFCD}"/>
              </a:ext>
            </a:extLst>
          </p:cNvPr>
          <p:cNvGrpSpPr/>
          <p:nvPr/>
        </p:nvGrpSpPr>
        <p:grpSpPr>
          <a:xfrm>
            <a:off x="-119316" y="-18824"/>
            <a:ext cx="12641515" cy="979488"/>
            <a:chOff x="-119316" y="-18824"/>
            <a:chExt cx="12641515" cy="979488"/>
          </a:xfrm>
        </p:grpSpPr>
        <p:pic>
          <p:nvPicPr>
            <p:cNvPr id="6" name="Afbeelding 5" descr="Afbeelding met gras, buiten, boom, lucht&#10;&#10;Automatisch gegenereerde beschrijving">
              <a:extLst>
                <a:ext uri="{FF2B5EF4-FFF2-40B4-BE49-F238E27FC236}">
                  <a16:creationId xmlns:a16="http://schemas.microsoft.com/office/drawing/2014/main" id="{0BCC9577-9087-2F28-3A71-601BCA8629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37" y="-18824"/>
              <a:ext cx="1750744" cy="583660"/>
            </a:xfrm>
            <a:prstGeom prst="rect">
              <a:avLst/>
            </a:prstGeom>
          </p:spPr>
        </p:pic>
        <p:pic>
          <p:nvPicPr>
            <p:cNvPr id="7" name="Afbeelding 6" descr="Afbeelding met gras, buiten, boom, lucht&#10;&#10;Automatisch gegenereerde beschrijving">
              <a:extLst>
                <a:ext uri="{FF2B5EF4-FFF2-40B4-BE49-F238E27FC236}">
                  <a16:creationId xmlns:a16="http://schemas.microsoft.com/office/drawing/2014/main" id="{2288741F-95B4-E608-4995-9F8763C4AA3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42015" y="-18824"/>
              <a:ext cx="1305984" cy="675736"/>
            </a:xfrm>
            <a:prstGeom prst="rect">
              <a:avLst/>
            </a:prstGeom>
          </p:spPr>
        </p:pic>
        <p:graphicFrame>
          <p:nvGraphicFramePr>
            <p:cNvPr id="8" name="Object 7">
              <a:extLst>
                <a:ext uri="{FF2B5EF4-FFF2-40B4-BE49-F238E27FC236}">
                  <a16:creationId xmlns:a16="http://schemas.microsoft.com/office/drawing/2014/main" id="{04B835C1-798C-CF4D-B4C9-F26EAA3C8A99}"/>
                </a:ext>
              </a:extLst>
            </p:cNvPr>
            <p:cNvGraphicFramePr>
              <a:graphicFrameLocks noChangeAspect="1"/>
            </p:cNvGraphicFramePr>
            <p:nvPr/>
          </p:nvGraphicFramePr>
          <p:xfrm>
            <a:off x="3048000" y="-18824"/>
            <a:ext cx="9144000" cy="979488"/>
          </p:xfrm>
          <a:graphic>
            <a:graphicData uri="http://schemas.openxmlformats.org/presentationml/2006/ole">
              <mc:AlternateContent xmlns:mc="http://schemas.openxmlformats.org/markup-compatibility/2006">
                <mc:Choice xmlns:v="urn:schemas-microsoft-com:vml" Requires="v">
                  <p:oleObj name="Image" r:id="rId5" imgW="5973586" imgH="639702" progId="Photoshop.Image.8">
                    <p:embed/>
                  </p:oleObj>
                </mc:Choice>
                <mc:Fallback>
                  <p:oleObj name="Image" r:id="rId5" imgW="5973586" imgH="639702" progId="Photoshop.Image.8">
                    <p:embed/>
                    <p:pic>
                      <p:nvPicPr>
                        <p:cNvPr id="8" name="Object 7">
                          <a:extLst>
                            <a:ext uri="{FF2B5EF4-FFF2-40B4-BE49-F238E27FC236}">
                              <a16:creationId xmlns:a16="http://schemas.microsoft.com/office/drawing/2014/main" id="{04B835C1-798C-CF4D-B4C9-F26EAA3C8A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8824"/>
                          <a:ext cx="914400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hthoek 8">
              <a:extLst>
                <a:ext uri="{FF2B5EF4-FFF2-40B4-BE49-F238E27FC236}">
                  <a16:creationId xmlns:a16="http://schemas.microsoft.com/office/drawing/2014/main" id="{FAC164CC-B5A2-443E-5BA2-8BF4DA711BC8}"/>
                </a:ext>
              </a:extLst>
            </p:cNvPr>
            <p:cNvSpPr/>
            <p:nvPr/>
          </p:nvSpPr>
          <p:spPr>
            <a:xfrm>
              <a:off x="-119316" y="564836"/>
              <a:ext cx="4707985" cy="395828"/>
            </a:xfrm>
            <a:prstGeom prst="rect">
              <a:avLst/>
            </a:prstGeom>
            <a:solidFill>
              <a:srgbClr val="114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0F980E1D-3E84-33F9-7E00-7D066270C718}"/>
                </a:ext>
              </a:extLst>
            </p:cNvPr>
            <p:cNvSpPr/>
            <p:nvPr/>
          </p:nvSpPr>
          <p:spPr>
            <a:xfrm>
              <a:off x="4588668" y="564836"/>
              <a:ext cx="7933531" cy="395828"/>
            </a:xfrm>
            <a:prstGeom prst="rect">
              <a:avLst/>
            </a:prstGeom>
            <a:solidFill>
              <a:srgbClr val="BED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Afbeelding met tekst&#10;&#10;Automatisch gegenereerde beschrijving">
              <a:extLst>
                <a:ext uri="{FF2B5EF4-FFF2-40B4-BE49-F238E27FC236}">
                  <a16:creationId xmlns:a16="http://schemas.microsoft.com/office/drawing/2014/main" id="{3D5B32D0-184D-C5CA-61C7-D064EEA619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sp>
        <p:nvSpPr>
          <p:cNvPr id="12" name="Titel 1">
            <a:extLst>
              <a:ext uri="{FF2B5EF4-FFF2-40B4-BE49-F238E27FC236}">
                <a16:creationId xmlns:a16="http://schemas.microsoft.com/office/drawing/2014/main" id="{1D7A6A3D-538A-65E5-ADB5-DB92298B1224}"/>
              </a:ext>
            </a:extLst>
          </p:cNvPr>
          <p:cNvSpPr txBox="1">
            <a:spLocks/>
          </p:cNvSpPr>
          <p:nvPr/>
        </p:nvSpPr>
        <p:spPr>
          <a:xfrm>
            <a:off x="297893" y="1148496"/>
            <a:ext cx="11596213" cy="11430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nl-NL" sz="3200" b="1" dirty="0">
                <a:ea typeface="+mj-ea"/>
                <a:cs typeface="+mj-cs"/>
              </a:rPr>
              <a:t>Inhoud presentatie</a:t>
            </a:r>
          </a:p>
        </p:txBody>
      </p:sp>
      <p:sp>
        <p:nvSpPr>
          <p:cNvPr id="2" name="Tekstvak 1">
            <a:extLst>
              <a:ext uri="{FF2B5EF4-FFF2-40B4-BE49-F238E27FC236}">
                <a16:creationId xmlns:a16="http://schemas.microsoft.com/office/drawing/2014/main" id="{29DD867E-F2A8-87FE-A6D8-7615B92C5399}"/>
              </a:ext>
            </a:extLst>
          </p:cNvPr>
          <p:cNvSpPr txBox="1"/>
          <p:nvPr/>
        </p:nvSpPr>
        <p:spPr>
          <a:xfrm>
            <a:off x="872935" y="2262755"/>
            <a:ext cx="8360228" cy="4370427"/>
          </a:xfrm>
          <a:prstGeom prst="rect">
            <a:avLst/>
          </a:prstGeom>
          <a:noFill/>
        </p:spPr>
        <p:txBody>
          <a:bodyPr wrap="square" rtlCol="0">
            <a:spAutoFit/>
          </a:bodyPr>
          <a:lstStyle/>
          <a:p>
            <a:pPr marL="342900" indent="-342900">
              <a:buAutoNum type="arabicPeriod"/>
            </a:pPr>
            <a:r>
              <a:rPr lang="nl-NL" sz="2000" dirty="0"/>
              <a:t>Toelichting proces: van visie tot voorlopig ontwerp</a:t>
            </a:r>
          </a:p>
          <a:p>
            <a:pPr marL="342900" indent="-342900">
              <a:buAutoNum type="arabicPeriod"/>
            </a:pPr>
            <a:endParaRPr lang="nl-NL" sz="2000" b="1" dirty="0"/>
          </a:p>
          <a:p>
            <a:pPr marL="342900" indent="-342900">
              <a:buFontTx/>
              <a:buAutoNum type="arabicPeriod"/>
            </a:pPr>
            <a:r>
              <a:rPr lang="nl-NL" sz="2000" dirty="0"/>
              <a:t>Terugblik beginspraak en klankbordgroep</a:t>
            </a:r>
          </a:p>
          <a:p>
            <a:pPr marL="342900" indent="-342900">
              <a:buAutoNum type="arabicPeriod"/>
            </a:pPr>
            <a:endParaRPr lang="nl-NL" sz="2000" dirty="0"/>
          </a:p>
          <a:p>
            <a:pPr marL="342900" indent="-342900">
              <a:buAutoNum type="arabicPeriod"/>
            </a:pPr>
            <a:r>
              <a:rPr lang="nl-NL" sz="2000" dirty="0"/>
              <a:t>Wat hebben we gedaan?</a:t>
            </a:r>
          </a:p>
          <a:p>
            <a:pPr marL="342900" indent="-342900">
              <a:buAutoNum type="arabicPeriod"/>
            </a:pPr>
            <a:endParaRPr lang="nl-NL" sz="2000" dirty="0"/>
          </a:p>
          <a:p>
            <a:pPr marL="342900" indent="-342900">
              <a:buAutoNum type="arabicPeriod"/>
            </a:pPr>
            <a:r>
              <a:rPr lang="nl-NL" sz="2000" dirty="0"/>
              <a:t>Voorlopig ontwerp </a:t>
            </a:r>
            <a:r>
              <a:rPr lang="nl-NL" sz="2000" dirty="0" err="1"/>
              <a:t>Bovenstraat</a:t>
            </a:r>
            <a:endParaRPr lang="nl-NL" sz="2000" dirty="0"/>
          </a:p>
          <a:p>
            <a:pPr marL="342900" indent="-342900">
              <a:buAutoNum type="arabicPeriod"/>
            </a:pPr>
            <a:endParaRPr lang="nl-NL" sz="2000" dirty="0"/>
          </a:p>
          <a:p>
            <a:pPr marL="342900" indent="-342900">
              <a:buAutoNum type="arabicPeriod"/>
            </a:pPr>
            <a:r>
              <a:rPr lang="nl-NL" sz="2000" b="1" dirty="0"/>
              <a:t>Water/riolering </a:t>
            </a:r>
          </a:p>
          <a:p>
            <a:pPr marL="342900" indent="-342900">
              <a:buAutoNum type="arabicPeriod"/>
            </a:pPr>
            <a:endParaRPr lang="nl-NL" sz="2000" b="1" dirty="0"/>
          </a:p>
          <a:p>
            <a:pPr marL="342900" indent="-342900">
              <a:buAutoNum type="arabicPeriod"/>
            </a:pPr>
            <a:r>
              <a:rPr lang="nl-NL" sz="2000" dirty="0"/>
              <a:t>Groene voortuinen</a:t>
            </a:r>
          </a:p>
          <a:p>
            <a:pPr marL="342900" indent="-342900">
              <a:buAutoNum type="arabicPeriod"/>
            </a:pPr>
            <a:endParaRPr lang="nl-NL" sz="2000" dirty="0"/>
          </a:p>
          <a:p>
            <a:pPr marL="342900" indent="-342900">
              <a:buAutoNum type="arabicPeriod"/>
            </a:pPr>
            <a:r>
              <a:rPr lang="nl-NL" sz="2000" dirty="0"/>
              <a:t>Bespreken voorlopig ontwerp bij de posters</a:t>
            </a:r>
            <a:endParaRPr lang="nl-NL" dirty="0"/>
          </a:p>
          <a:p>
            <a:pPr marL="285750" indent="-285750">
              <a:buFontTx/>
              <a:buChar char="-"/>
            </a:pPr>
            <a:endParaRPr lang="nl-NL" dirty="0"/>
          </a:p>
        </p:txBody>
      </p:sp>
      <p:pic>
        <p:nvPicPr>
          <p:cNvPr id="14" name="Afbeelding 13">
            <a:extLst>
              <a:ext uri="{FF2B5EF4-FFF2-40B4-BE49-F238E27FC236}">
                <a16:creationId xmlns:a16="http://schemas.microsoft.com/office/drawing/2014/main" id="{7D6DA5D5-EF63-6843-E4CA-01CF846A5E1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22776" y="456045"/>
            <a:ext cx="2004554" cy="488990"/>
          </a:xfrm>
          <a:prstGeom prst="rect">
            <a:avLst/>
          </a:prstGeom>
        </p:spPr>
      </p:pic>
    </p:spTree>
    <p:extLst>
      <p:ext uri="{BB962C8B-B14F-4D97-AF65-F5344CB8AC3E}">
        <p14:creationId xmlns:p14="http://schemas.microsoft.com/office/powerpoint/2010/main" val="42769233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8B37F9C8-7D88-7006-650A-A4481BAC2C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nvGrpSpPr>
          <p:cNvPr id="5" name="Groep 4">
            <a:extLst>
              <a:ext uri="{FF2B5EF4-FFF2-40B4-BE49-F238E27FC236}">
                <a16:creationId xmlns:a16="http://schemas.microsoft.com/office/drawing/2014/main" id="{EE130831-BB3B-87D4-0EF9-4AEDBEB7FFCD}"/>
              </a:ext>
            </a:extLst>
          </p:cNvPr>
          <p:cNvGrpSpPr/>
          <p:nvPr/>
        </p:nvGrpSpPr>
        <p:grpSpPr>
          <a:xfrm>
            <a:off x="-119316" y="-18824"/>
            <a:ext cx="12641515" cy="979488"/>
            <a:chOff x="-119316" y="-18824"/>
            <a:chExt cx="12641515" cy="979488"/>
          </a:xfrm>
        </p:grpSpPr>
        <p:pic>
          <p:nvPicPr>
            <p:cNvPr id="6" name="Afbeelding 5" descr="Afbeelding met gras, buiten, boom, lucht&#10;&#10;Automatisch gegenereerde beschrijving">
              <a:extLst>
                <a:ext uri="{FF2B5EF4-FFF2-40B4-BE49-F238E27FC236}">
                  <a16:creationId xmlns:a16="http://schemas.microsoft.com/office/drawing/2014/main" id="{0BCC9577-9087-2F28-3A71-601BCA8629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37" y="-18824"/>
              <a:ext cx="1750744" cy="583660"/>
            </a:xfrm>
            <a:prstGeom prst="rect">
              <a:avLst/>
            </a:prstGeom>
          </p:spPr>
        </p:pic>
        <p:pic>
          <p:nvPicPr>
            <p:cNvPr id="7" name="Afbeelding 6" descr="Afbeelding met gras, buiten, boom, lucht&#10;&#10;Automatisch gegenereerde beschrijving">
              <a:extLst>
                <a:ext uri="{FF2B5EF4-FFF2-40B4-BE49-F238E27FC236}">
                  <a16:creationId xmlns:a16="http://schemas.microsoft.com/office/drawing/2014/main" id="{2288741F-95B4-E608-4995-9F8763C4AA3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42015" y="-18824"/>
              <a:ext cx="1305984" cy="675736"/>
            </a:xfrm>
            <a:prstGeom prst="rect">
              <a:avLst/>
            </a:prstGeom>
          </p:spPr>
        </p:pic>
        <p:graphicFrame>
          <p:nvGraphicFramePr>
            <p:cNvPr id="8" name="Object 7">
              <a:extLst>
                <a:ext uri="{FF2B5EF4-FFF2-40B4-BE49-F238E27FC236}">
                  <a16:creationId xmlns:a16="http://schemas.microsoft.com/office/drawing/2014/main" id="{04B835C1-798C-CF4D-B4C9-F26EAA3C8A99}"/>
                </a:ext>
              </a:extLst>
            </p:cNvPr>
            <p:cNvGraphicFramePr>
              <a:graphicFrameLocks noChangeAspect="1"/>
            </p:cNvGraphicFramePr>
            <p:nvPr/>
          </p:nvGraphicFramePr>
          <p:xfrm>
            <a:off x="3048000" y="-18824"/>
            <a:ext cx="9144000" cy="979488"/>
          </p:xfrm>
          <a:graphic>
            <a:graphicData uri="http://schemas.openxmlformats.org/presentationml/2006/ole">
              <mc:AlternateContent xmlns:mc="http://schemas.openxmlformats.org/markup-compatibility/2006">
                <mc:Choice xmlns:v="urn:schemas-microsoft-com:vml" Requires="v">
                  <p:oleObj name="Image" r:id="rId5" imgW="5973586" imgH="639702" progId="Photoshop.Image.8">
                    <p:embed/>
                  </p:oleObj>
                </mc:Choice>
                <mc:Fallback>
                  <p:oleObj name="Image" r:id="rId5" imgW="5973586" imgH="639702" progId="Photoshop.Image.8">
                    <p:embed/>
                    <p:pic>
                      <p:nvPicPr>
                        <p:cNvPr id="8" name="Object 7">
                          <a:extLst>
                            <a:ext uri="{FF2B5EF4-FFF2-40B4-BE49-F238E27FC236}">
                              <a16:creationId xmlns:a16="http://schemas.microsoft.com/office/drawing/2014/main" id="{04B835C1-798C-CF4D-B4C9-F26EAA3C8A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8824"/>
                          <a:ext cx="914400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hthoek 8">
              <a:extLst>
                <a:ext uri="{FF2B5EF4-FFF2-40B4-BE49-F238E27FC236}">
                  <a16:creationId xmlns:a16="http://schemas.microsoft.com/office/drawing/2014/main" id="{FAC164CC-B5A2-443E-5BA2-8BF4DA711BC8}"/>
                </a:ext>
              </a:extLst>
            </p:cNvPr>
            <p:cNvSpPr/>
            <p:nvPr/>
          </p:nvSpPr>
          <p:spPr>
            <a:xfrm>
              <a:off x="-119316" y="564836"/>
              <a:ext cx="4707985" cy="395828"/>
            </a:xfrm>
            <a:prstGeom prst="rect">
              <a:avLst/>
            </a:prstGeom>
            <a:solidFill>
              <a:srgbClr val="114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0F980E1D-3E84-33F9-7E00-7D066270C718}"/>
                </a:ext>
              </a:extLst>
            </p:cNvPr>
            <p:cNvSpPr/>
            <p:nvPr/>
          </p:nvSpPr>
          <p:spPr>
            <a:xfrm>
              <a:off x="4588668" y="564836"/>
              <a:ext cx="7933531" cy="395828"/>
            </a:xfrm>
            <a:prstGeom prst="rect">
              <a:avLst/>
            </a:prstGeom>
            <a:solidFill>
              <a:srgbClr val="BED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Afbeelding met tekst&#10;&#10;Automatisch gegenereerde beschrijving">
              <a:extLst>
                <a:ext uri="{FF2B5EF4-FFF2-40B4-BE49-F238E27FC236}">
                  <a16:creationId xmlns:a16="http://schemas.microsoft.com/office/drawing/2014/main" id="{3D5B32D0-184D-C5CA-61C7-D064EEA619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sp>
        <p:nvSpPr>
          <p:cNvPr id="15" name="Tekstvak 14">
            <a:extLst>
              <a:ext uri="{FF2B5EF4-FFF2-40B4-BE49-F238E27FC236}">
                <a16:creationId xmlns:a16="http://schemas.microsoft.com/office/drawing/2014/main" id="{BD83185F-7975-44F6-4F94-898A55EEFA75}"/>
              </a:ext>
            </a:extLst>
          </p:cNvPr>
          <p:cNvSpPr txBox="1"/>
          <p:nvPr/>
        </p:nvSpPr>
        <p:spPr>
          <a:xfrm>
            <a:off x="272825" y="1966074"/>
            <a:ext cx="8175850" cy="3170099"/>
          </a:xfrm>
          <a:prstGeom prst="rect">
            <a:avLst/>
          </a:prstGeom>
          <a:noFill/>
        </p:spPr>
        <p:txBody>
          <a:bodyPr wrap="square" rtlCol="0">
            <a:spAutoFit/>
          </a:bodyPr>
          <a:lstStyle/>
          <a:p>
            <a:pPr marL="342900" indent="-342900">
              <a:buFontTx/>
              <a:buChar char="-"/>
            </a:pPr>
            <a:r>
              <a:rPr lang="nl-NL" sz="2000" dirty="0"/>
              <a:t>Alle huis- en kolkaansluitingen vervangen. </a:t>
            </a:r>
          </a:p>
          <a:p>
            <a:pPr marL="342900" indent="-342900">
              <a:buFontTx/>
              <a:buChar char="-"/>
            </a:pPr>
            <a:r>
              <a:rPr lang="nl-NL" sz="2000" dirty="0"/>
              <a:t>Geen gescheiden stelsel toepassen.</a:t>
            </a:r>
          </a:p>
          <a:p>
            <a:pPr marL="342900" indent="-342900">
              <a:buFontTx/>
              <a:buChar char="-"/>
            </a:pPr>
            <a:r>
              <a:rPr lang="nl-NL" sz="2000" dirty="0"/>
              <a:t>Riolering tussen </a:t>
            </a:r>
            <a:r>
              <a:rPr lang="nl-NL" sz="2000" dirty="0" err="1"/>
              <a:t>Vosdalstraat</a:t>
            </a:r>
            <a:r>
              <a:rPr lang="nl-NL" sz="2000" dirty="0"/>
              <a:t> en Sportlaan geheel vervangen.</a:t>
            </a:r>
          </a:p>
          <a:p>
            <a:pPr marL="342900" indent="-342900">
              <a:buFontTx/>
              <a:buChar char="-"/>
            </a:pPr>
            <a:endParaRPr lang="nl-NL" sz="2000" dirty="0"/>
          </a:p>
          <a:p>
            <a:pPr marL="342900" indent="-342900">
              <a:buFontTx/>
              <a:buChar char="-"/>
            </a:pPr>
            <a:r>
              <a:rPr lang="nl-NL" sz="2000" dirty="0"/>
              <a:t>Afkoppelen hemelwater 4 mm </a:t>
            </a:r>
            <a:r>
              <a:rPr lang="nl-NL" sz="2000" dirty="0">
                <a:sym typeface="Wingdings" panose="05000000000000000000" pitchFamily="2" charset="2"/>
              </a:rPr>
              <a:t> wordt in definitief ontwerp nader uitgewerkt en onderzocht op haalbaarheid. Infiltratiekolken is mogelijkheid, ligging kelders is dan aandachtspunt.</a:t>
            </a:r>
          </a:p>
          <a:p>
            <a:pPr marL="342900" indent="-342900">
              <a:buFontTx/>
              <a:buChar char="-"/>
            </a:pPr>
            <a:r>
              <a:rPr lang="nl-NL" sz="2000" dirty="0">
                <a:sym typeface="Wingdings" panose="05000000000000000000" pitchFamily="2" charset="2"/>
              </a:rPr>
              <a:t>Aandachtspunt hemelwater woning hoek Sportlaan-</a:t>
            </a:r>
            <a:r>
              <a:rPr lang="nl-NL" sz="2000" dirty="0" err="1">
                <a:sym typeface="Wingdings" panose="05000000000000000000" pitchFamily="2" charset="2"/>
              </a:rPr>
              <a:t>Bovenstraat</a:t>
            </a:r>
            <a:r>
              <a:rPr lang="nl-NL" sz="2000" dirty="0">
                <a:sym typeface="Wingdings" panose="05000000000000000000" pitchFamily="2" charset="2"/>
              </a:rPr>
              <a:t>.</a:t>
            </a:r>
          </a:p>
          <a:p>
            <a:pPr marL="342900" indent="-342900">
              <a:buFontTx/>
              <a:buChar char="-"/>
            </a:pPr>
            <a:endParaRPr lang="nl-NL" sz="2000" dirty="0"/>
          </a:p>
          <a:p>
            <a:pPr marL="342900" indent="-342900">
              <a:buFontTx/>
              <a:buChar char="-"/>
            </a:pPr>
            <a:endParaRPr lang="nl-NL" sz="2000" dirty="0"/>
          </a:p>
        </p:txBody>
      </p:sp>
      <p:pic>
        <p:nvPicPr>
          <p:cNvPr id="18" name="Afbeelding 17">
            <a:extLst>
              <a:ext uri="{FF2B5EF4-FFF2-40B4-BE49-F238E27FC236}">
                <a16:creationId xmlns:a16="http://schemas.microsoft.com/office/drawing/2014/main" id="{F803CBB2-7893-06B8-76C6-7916EAA0BA2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22776" y="456045"/>
            <a:ext cx="2004554" cy="488990"/>
          </a:xfrm>
          <a:prstGeom prst="rect">
            <a:avLst/>
          </a:prstGeom>
        </p:spPr>
      </p:pic>
      <p:sp>
        <p:nvSpPr>
          <p:cNvPr id="2" name="Tekstvak 1">
            <a:extLst>
              <a:ext uri="{FF2B5EF4-FFF2-40B4-BE49-F238E27FC236}">
                <a16:creationId xmlns:a16="http://schemas.microsoft.com/office/drawing/2014/main" id="{B94435A6-A819-B8D1-1097-6D9456629D63}"/>
              </a:ext>
            </a:extLst>
          </p:cNvPr>
          <p:cNvSpPr txBox="1"/>
          <p:nvPr/>
        </p:nvSpPr>
        <p:spPr>
          <a:xfrm>
            <a:off x="269217" y="1203700"/>
            <a:ext cx="8360228" cy="400110"/>
          </a:xfrm>
          <a:prstGeom prst="rect">
            <a:avLst/>
          </a:prstGeom>
          <a:noFill/>
        </p:spPr>
        <p:txBody>
          <a:bodyPr wrap="square" rtlCol="0">
            <a:spAutoFit/>
          </a:bodyPr>
          <a:lstStyle/>
          <a:p>
            <a:r>
              <a:rPr lang="nl-NL" sz="2000" b="1" dirty="0"/>
              <a:t>5. Water en riolering</a:t>
            </a:r>
            <a:endParaRPr lang="nl-NL" b="1" dirty="0"/>
          </a:p>
        </p:txBody>
      </p:sp>
      <p:pic>
        <p:nvPicPr>
          <p:cNvPr id="16" name="Afbeelding 15">
            <a:extLst>
              <a:ext uri="{FF2B5EF4-FFF2-40B4-BE49-F238E27FC236}">
                <a16:creationId xmlns:a16="http://schemas.microsoft.com/office/drawing/2014/main" id="{E64995AC-62B6-9D01-B192-7F5A5C00A6A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448675" y="3963752"/>
            <a:ext cx="3503069" cy="2656124"/>
          </a:xfrm>
          <a:prstGeom prst="rect">
            <a:avLst/>
          </a:prstGeom>
        </p:spPr>
      </p:pic>
      <p:sp>
        <p:nvSpPr>
          <p:cNvPr id="19" name="Ovaal 18">
            <a:extLst>
              <a:ext uri="{FF2B5EF4-FFF2-40B4-BE49-F238E27FC236}">
                <a16:creationId xmlns:a16="http://schemas.microsoft.com/office/drawing/2014/main" id="{1A46A9CB-3CF1-0514-4104-807C3E5E3DCC}"/>
              </a:ext>
            </a:extLst>
          </p:cNvPr>
          <p:cNvSpPr/>
          <p:nvPr/>
        </p:nvSpPr>
        <p:spPr>
          <a:xfrm>
            <a:off x="9801225" y="5219700"/>
            <a:ext cx="1447800" cy="11822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96001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8B37F9C8-7D88-7006-650A-A4481BAC2C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nvGrpSpPr>
          <p:cNvPr id="5" name="Groep 4">
            <a:extLst>
              <a:ext uri="{FF2B5EF4-FFF2-40B4-BE49-F238E27FC236}">
                <a16:creationId xmlns:a16="http://schemas.microsoft.com/office/drawing/2014/main" id="{EE130831-BB3B-87D4-0EF9-4AEDBEB7FFCD}"/>
              </a:ext>
            </a:extLst>
          </p:cNvPr>
          <p:cNvGrpSpPr/>
          <p:nvPr/>
        </p:nvGrpSpPr>
        <p:grpSpPr>
          <a:xfrm>
            <a:off x="-119316" y="-18824"/>
            <a:ext cx="12641515" cy="979488"/>
            <a:chOff x="-119316" y="-18824"/>
            <a:chExt cx="12641515" cy="979488"/>
          </a:xfrm>
        </p:grpSpPr>
        <p:pic>
          <p:nvPicPr>
            <p:cNvPr id="6" name="Afbeelding 5" descr="Afbeelding met gras, buiten, boom, lucht&#10;&#10;Automatisch gegenereerde beschrijving">
              <a:extLst>
                <a:ext uri="{FF2B5EF4-FFF2-40B4-BE49-F238E27FC236}">
                  <a16:creationId xmlns:a16="http://schemas.microsoft.com/office/drawing/2014/main" id="{0BCC9577-9087-2F28-3A71-601BCA8629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37" y="-18824"/>
              <a:ext cx="1750744" cy="583660"/>
            </a:xfrm>
            <a:prstGeom prst="rect">
              <a:avLst/>
            </a:prstGeom>
          </p:spPr>
        </p:pic>
        <p:pic>
          <p:nvPicPr>
            <p:cNvPr id="7" name="Afbeelding 6" descr="Afbeelding met gras, buiten, boom, lucht&#10;&#10;Automatisch gegenereerde beschrijving">
              <a:extLst>
                <a:ext uri="{FF2B5EF4-FFF2-40B4-BE49-F238E27FC236}">
                  <a16:creationId xmlns:a16="http://schemas.microsoft.com/office/drawing/2014/main" id="{2288741F-95B4-E608-4995-9F8763C4AA3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42015" y="-18824"/>
              <a:ext cx="1305984" cy="675736"/>
            </a:xfrm>
            <a:prstGeom prst="rect">
              <a:avLst/>
            </a:prstGeom>
          </p:spPr>
        </p:pic>
        <p:graphicFrame>
          <p:nvGraphicFramePr>
            <p:cNvPr id="8" name="Object 7">
              <a:extLst>
                <a:ext uri="{FF2B5EF4-FFF2-40B4-BE49-F238E27FC236}">
                  <a16:creationId xmlns:a16="http://schemas.microsoft.com/office/drawing/2014/main" id="{04B835C1-798C-CF4D-B4C9-F26EAA3C8A99}"/>
                </a:ext>
              </a:extLst>
            </p:cNvPr>
            <p:cNvGraphicFramePr>
              <a:graphicFrameLocks noChangeAspect="1"/>
            </p:cNvGraphicFramePr>
            <p:nvPr/>
          </p:nvGraphicFramePr>
          <p:xfrm>
            <a:off x="3048000" y="-18824"/>
            <a:ext cx="9144000" cy="979488"/>
          </p:xfrm>
          <a:graphic>
            <a:graphicData uri="http://schemas.openxmlformats.org/presentationml/2006/ole">
              <mc:AlternateContent xmlns:mc="http://schemas.openxmlformats.org/markup-compatibility/2006">
                <mc:Choice xmlns:v="urn:schemas-microsoft-com:vml" Requires="v">
                  <p:oleObj name="Image" r:id="rId5" imgW="5973586" imgH="639702" progId="Photoshop.Image.8">
                    <p:embed/>
                  </p:oleObj>
                </mc:Choice>
                <mc:Fallback>
                  <p:oleObj name="Image" r:id="rId5" imgW="5973586" imgH="639702" progId="Photoshop.Image.8">
                    <p:embed/>
                    <p:pic>
                      <p:nvPicPr>
                        <p:cNvPr id="8" name="Object 7">
                          <a:extLst>
                            <a:ext uri="{FF2B5EF4-FFF2-40B4-BE49-F238E27FC236}">
                              <a16:creationId xmlns:a16="http://schemas.microsoft.com/office/drawing/2014/main" id="{04B835C1-798C-CF4D-B4C9-F26EAA3C8A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8824"/>
                          <a:ext cx="914400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hthoek 8">
              <a:extLst>
                <a:ext uri="{FF2B5EF4-FFF2-40B4-BE49-F238E27FC236}">
                  <a16:creationId xmlns:a16="http://schemas.microsoft.com/office/drawing/2014/main" id="{FAC164CC-B5A2-443E-5BA2-8BF4DA711BC8}"/>
                </a:ext>
              </a:extLst>
            </p:cNvPr>
            <p:cNvSpPr/>
            <p:nvPr/>
          </p:nvSpPr>
          <p:spPr>
            <a:xfrm>
              <a:off x="-119316" y="564836"/>
              <a:ext cx="4707985" cy="395828"/>
            </a:xfrm>
            <a:prstGeom prst="rect">
              <a:avLst/>
            </a:prstGeom>
            <a:solidFill>
              <a:srgbClr val="114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0F980E1D-3E84-33F9-7E00-7D066270C718}"/>
                </a:ext>
              </a:extLst>
            </p:cNvPr>
            <p:cNvSpPr/>
            <p:nvPr/>
          </p:nvSpPr>
          <p:spPr>
            <a:xfrm>
              <a:off x="4588668" y="564836"/>
              <a:ext cx="7933531" cy="395828"/>
            </a:xfrm>
            <a:prstGeom prst="rect">
              <a:avLst/>
            </a:prstGeom>
            <a:solidFill>
              <a:srgbClr val="BED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Afbeelding met tekst&#10;&#10;Automatisch gegenereerde beschrijving">
              <a:extLst>
                <a:ext uri="{FF2B5EF4-FFF2-40B4-BE49-F238E27FC236}">
                  <a16:creationId xmlns:a16="http://schemas.microsoft.com/office/drawing/2014/main" id="{3D5B32D0-184D-C5CA-61C7-D064EEA619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sp>
        <p:nvSpPr>
          <p:cNvPr id="12" name="Titel 1">
            <a:extLst>
              <a:ext uri="{FF2B5EF4-FFF2-40B4-BE49-F238E27FC236}">
                <a16:creationId xmlns:a16="http://schemas.microsoft.com/office/drawing/2014/main" id="{1D7A6A3D-538A-65E5-ADB5-DB92298B1224}"/>
              </a:ext>
            </a:extLst>
          </p:cNvPr>
          <p:cNvSpPr txBox="1">
            <a:spLocks/>
          </p:cNvSpPr>
          <p:nvPr/>
        </p:nvSpPr>
        <p:spPr>
          <a:xfrm>
            <a:off x="297893" y="1148496"/>
            <a:ext cx="11596213" cy="11430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nl-NL" sz="3200" b="1" dirty="0">
                <a:ea typeface="+mj-ea"/>
                <a:cs typeface="+mj-cs"/>
              </a:rPr>
              <a:t>Inhoud presentatie</a:t>
            </a:r>
          </a:p>
        </p:txBody>
      </p:sp>
      <p:sp>
        <p:nvSpPr>
          <p:cNvPr id="2" name="Tekstvak 1">
            <a:extLst>
              <a:ext uri="{FF2B5EF4-FFF2-40B4-BE49-F238E27FC236}">
                <a16:creationId xmlns:a16="http://schemas.microsoft.com/office/drawing/2014/main" id="{29DD867E-F2A8-87FE-A6D8-7615B92C5399}"/>
              </a:ext>
            </a:extLst>
          </p:cNvPr>
          <p:cNvSpPr txBox="1"/>
          <p:nvPr/>
        </p:nvSpPr>
        <p:spPr>
          <a:xfrm>
            <a:off x="872935" y="2262755"/>
            <a:ext cx="8360228" cy="4370427"/>
          </a:xfrm>
          <a:prstGeom prst="rect">
            <a:avLst/>
          </a:prstGeom>
          <a:noFill/>
        </p:spPr>
        <p:txBody>
          <a:bodyPr wrap="square" rtlCol="0">
            <a:spAutoFit/>
          </a:bodyPr>
          <a:lstStyle/>
          <a:p>
            <a:pPr marL="342900" indent="-342900">
              <a:buAutoNum type="arabicPeriod"/>
            </a:pPr>
            <a:r>
              <a:rPr lang="nl-NL" sz="2000" dirty="0"/>
              <a:t>Toelichting proces: van visie tot voorlopig ontwerp</a:t>
            </a:r>
          </a:p>
          <a:p>
            <a:pPr marL="342900" indent="-342900">
              <a:buAutoNum type="arabicPeriod"/>
            </a:pPr>
            <a:endParaRPr lang="nl-NL" sz="2000" b="1" dirty="0"/>
          </a:p>
          <a:p>
            <a:pPr marL="342900" indent="-342900">
              <a:buFontTx/>
              <a:buAutoNum type="arabicPeriod"/>
            </a:pPr>
            <a:r>
              <a:rPr lang="nl-NL" sz="2000" dirty="0"/>
              <a:t>Terugblik beginspraak en klankbordgroep</a:t>
            </a:r>
          </a:p>
          <a:p>
            <a:pPr marL="342900" indent="-342900">
              <a:buAutoNum type="arabicPeriod"/>
            </a:pPr>
            <a:endParaRPr lang="nl-NL" sz="2000" dirty="0"/>
          </a:p>
          <a:p>
            <a:pPr marL="342900" indent="-342900">
              <a:buAutoNum type="arabicPeriod"/>
            </a:pPr>
            <a:r>
              <a:rPr lang="nl-NL" sz="2000" dirty="0"/>
              <a:t>Wat hebben we gedaan?</a:t>
            </a:r>
          </a:p>
          <a:p>
            <a:pPr marL="342900" indent="-342900">
              <a:buAutoNum type="arabicPeriod"/>
            </a:pPr>
            <a:endParaRPr lang="nl-NL" sz="2000" dirty="0"/>
          </a:p>
          <a:p>
            <a:pPr marL="342900" indent="-342900">
              <a:buAutoNum type="arabicPeriod"/>
            </a:pPr>
            <a:r>
              <a:rPr lang="nl-NL" sz="2000" dirty="0"/>
              <a:t>Voorlopig ontwerp </a:t>
            </a:r>
            <a:r>
              <a:rPr lang="nl-NL" sz="2000" dirty="0" err="1"/>
              <a:t>Bovenstraat</a:t>
            </a:r>
            <a:endParaRPr lang="nl-NL" sz="2000" dirty="0"/>
          </a:p>
          <a:p>
            <a:pPr marL="342900" indent="-342900">
              <a:buAutoNum type="arabicPeriod"/>
            </a:pPr>
            <a:endParaRPr lang="nl-NL" sz="2000" dirty="0"/>
          </a:p>
          <a:p>
            <a:pPr marL="342900" indent="-342900">
              <a:buAutoNum type="arabicPeriod"/>
            </a:pPr>
            <a:r>
              <a:rPr lang="nl-NL" sz="2000" dirty="0"/>
              <a:t>Water/riolering </a:t>
            </a:r>
          </a:p>
          <a:p>
            <a:pPr marL="342900" indent="-342900">
              <a:buAutoNum type="arabicPeriod"/>
            </a:pPr>
            <a:endParaRPr lang="nl-NL" sz="2000" b="1" dirty="0"/>
          </a:p>
          <a:p>
            <a:pPr marL="342900" indent="-342900">
              <a:buAutoNum type="arabicPeriod"/>
            </a:pPr>
            <a:r>
              <a:rPr lang="nl-NL" sz="2000" b="1" dirty="0"/>
              <a:t>Groene voortuinen</a:t>
            </a:r>
          </a:p>
          <a:p>
            <a:pPr marL="342900" indent="-342900">
              <a:buAutoNum type="arabicPeriod"/>
            </a:pPr>
            <a:endParaRPr lang="nl-NL" sz="2000" dirty="0"/>
          </a:p>
          <a:p>
            <a:pPr marL="342900" indent="-342900">
              <a:buAutoNum type="arabicPeriod"/>
            </a:pPr>
            <a:r>
              <a:rPr lang="nl-NL" sz="2000" dirty="0"/>
              <a:t>Bespreken voorlopig ontwerp bij de posters</a:t>
            </a:r>
            <a:endParaRPr lang="nl-NL" dirty="0"/>
          </a:p>
          <a:p>
            <a:pPr marL="285750" indent="-285750">
              <a:buFontTx/>
              <a:buChar char="-"/>
            </a:pPr>
            <a:endParaRPr lang="nl-NL" dirty="0"/>
          </a:p>
        </p:txBody>
      </p:sp>
      <p:pic>
        <p:nvPicPr>
          <p:cNvPr id="14" name="Afbeelding 13">
            <a:extLst>
              <a:ext uri="{FF2B5EF4-FFF2-40B4-BE49-F238E27FC236}">
                <a16:creationId xmlns:a16="http://schemas.microsoft.com/office/drawing/2014/main" id="{7D6DA5D5-EF63-6843-E4CA-01CF846A5E1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22776" y="456045"/>
            <a:ext cx="2004554" cy="488990"/>
          </a:xfrm>
          <a:prstGeom prst="rect">
            <a:avLst/>
          </a:prstGeom>
        </p:spPr>
      </p:pic>
    </p:spTree>
    <p:extLst>
      <p:ext uri="{BB962C8B-B14F-4D97-AF65-F5344CB8AC3E}">
        <p14:creationId xmlns:p14="http://schemas.microsoft.com/office/powerpoint/2010/main" val="11213668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8B37F9C8-7D88-7006-650A-A4481BAC2C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nvGrpSpPr>
          <p:cNvPr id="5" name="Groep 4">
            <a:extLst>
              <a:ext uri="{FF2B5EF4-FFF2-40B4-BE49-F238E27FC236}">
                <a16:creationId xmlns:a16="http://schemas.microsoft.com/office/drawing/2014/main" id="{EE130831-BB3B-87D4-0EF9-4AEDBEB7FFCD}"/>
              </a:ext>
            </a:extLst>
          </p:cNvPr>
          <p:cNvGrpSpPr/>
          <p:nvPr/>
        </p:nvGrpSpPr>
        <p:grpSpPr>
          <a:xfrm>
            <a:off x="-119316" y="-18824"/>
            <a:ext cx="12641515" cy="979488"/>
            <a:chOff x="-119316" y="-18824"/>
            <a:chExt cx="12641515" cy="979488"/>
          </a:xfrm>
        </p:grpSpPr>
        <p:pic>
          <p:nvPicPr>
            <p:cNvPr id="6" name="Afbeelding 5" descr="Afbeelding met gras, buiten, boom, lucht&#10;&#10;Automatisch gegenereerde beschrijving">
              <a:extLst>
                <a:ext uri="{FF2B5EF4-FFF2-40B4-BE49-F238E27FC236}">
                  <a16:creationId xmlns:a16="http://schemas.microsoft.com/office/drawing/2014/main" id="{0BCC9577-9087-2F28-3A71-601BCA8629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37" y="-18824"/>
              <a:ext cx="1750744" cy="583660"/>
            </a:xfrm>
            <a:prstGeom prst="rect">
              <a:avLst/>
            </a:prstGeom>
          </p:spPr>
        </p:pic>
        <p:pic>
          <p:nvPicPr>
            <p:cNvPr id="7" name="Afbeelding 6" descr="Afbeelding met gras, buiten, boom, lucht&#10;&#10;Automatisch gegenereerde beschrijving">
              <a:extLst>
                <a:ext uri="{FF2B5EF4-FFF2-40B4-BE49-F238E27FC236}">
                  <a16:creationId xmlns:a16="http://schemas.microsoft.com/office/drawing/2014/main" id="{2288741F-95B4-E608-4995-9F8763C4AA3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42015" y="-18824"/>
              <a:ext cx="1305984" cy="675736"/>
            </a:xfrm>
            <a:prstGeom prst="rect">
              <a:avLst/>
            </a:prstGeom>
          </p:spPr>
        </p:pic>
        <p:graphicFrame>
          <p:nvGraphicFramePr>
            <p:cNvPr id="8" name="Object 7">
              <a:extLst>
                <a:ext uri="{FF2B5EF4-FFF2-40B4-BE49-F238E27FC236}">
                  <a16:creationId xmlns:a16="http://schemas.microsoft.com/office/drawing/2014/main" id="{04B835C1-798C-CF4D-B4C9-F26EAA3C8A99}"/>
                </a:ext>
              </a:extLst>
            </p:cNvPr>
            <p:cNvGraphicFramePr>
              <a:graphicFrameLocks noChangeAspect="1"/>
            </p:cNvGraphicFramePr>
            <p:nvPr/>
          </p:nvGraphicFramePr>
          <p:xfrm>
            <a:off x="3048000" y="-18824"/>
            <a:ext cx="9144000" cy="979488"/>
          </p:xfrm>
          <a:graphic>
            <a:graphicData uri="http://schemas.openxmlformats.org/presentationml/2006/ole">
              <mc:AlternateContent xmlns:mc="http://schemas.openxmlformats.org/markup-compatibility/2006">
                <mc:Choice xmlns:v="urn:schemas-microsoft-com:vml" Requires="v">
                  <p:oleObj name="Image" r:id="rId5" imgW="5973586" imgH="639702" progId="Photoshop.Image.8">
                    <p:embed/>
                  </p:oleObj>
                </mc:Choice>
                <mc:Fallback>
                  <p:oleObj name="Image" r:id="rId5" imgW="5973586" imgH="639702" progId="Photoshop.Image.8">
                    <p:embed/>
                    <p:pic>
                      <p:nvPicPr>
                        <p:cNvPr id="8" name="Object 7">
                          <a:extLst>
                            <a:ext uri="{FF2B5EF4-FFF2-40B4-BE49-F238E27FC236}">
                              <a16:creationId xmlns:a16="http://schemas.microsoft.com/office/drawing/2014/main" id="{04B835C1-798C-CF4D-B4C9-F26EAA3C8A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8824"/>
                          <a:ext cx="914400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hthoek 8">
              <a:extLst>
                <a:ext uri="{FF2B5EF4-FFF2-40B4-BE49-F238E27FC236}">
                  <a16:creationId xmlns:a16="http://schemas.microsoft.com/office/drawing/2014/main" id="{FAC164CC-B5A2-443E-5BA2-8BF4DA711BC8}"/>
                </a:ext>
              </a:extLst>
            </p:cNvPr>
            <p:cNvSpPr/>
            <p:nvPr/>
          </p:nvSpPr>
          <p:spPr>
            <a:xfrm>
              <a:off x="-119316" y="564836"/>
              <a:ext cx="4707985" cy="395828"/>
            </a:xfrm>
            <a:prstGeom prst="rect">
              <a:avLst/>
            </a:prstGeom>
            <a:solidFill>
              <a:srgbClr val="114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0F980E1D-3E84-33F9-7E00-7D066270C718}"/>
                </a:ext>
              </a:extLst>
            </p:cNvPr>
            <p:cNvSpPr/>
            <p:nvPr/>
          </p:nvSpPr>
          <p:spPr>
            <a:xfrm>
              <a:off x="4588668" y="564836"/>
              <a:ext cx="7933531" cy="395828"/>
            </a:xfrm>
            <a:prstGeom prst="rect">
              <a:avLst/>
            </a:prstGeom>
            <a:solidFill>
              <a:srgbClr val="BED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Afbeelding met tekst&#10;&#10;Automatisch gegenereerde beschrijving">
              <a:extLst>
                <a:ext uri="{FF2B5EF4-FFF2-40B4-BE49-F238E27FC236}">
                  <a16:creationId xmlns:a16="http://schemas.microsoft.com/office/drawing/2014/main" id="{3D5B32D0-184D-C5CA-61C7-D064EEA619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sp>
        <p:nvSpPr>
          <p:cNvPr id="15" name="Tekstvak 14">
            <a:extLst>
              <a:ext uri="{FF2B5EF4-FFF2-40B4-BE49-F238E27FC236}">
                <a16:creationId xmlns:a16="http://schemas.microsoft.com/office/drawing/2014/main" id="{B285F936-F9CF-B84E-41C2-C1019F5FC0B0}"/>
              </a:ext>
            </a:extLst>
          </p:cNvPr>
          <p:cNvSpPr txBox="1"/>
          <p:nvPr/>
        </p:nvSpPr>
        <p:spPr>
          <a:xfrm>
            <a:off x="251965" y="1268974"/>
            <a:ext cx="11155475" cy="400110"/>
          </a:xfrm>
          <a:prstGeom prst="rect">
            <a:avLst/>
          </a:prstGeom>
          <a:noFill/>
        </p:spPr>
        <p:txBody>
          <a:bodyPr wrap="square" rtlCol="0">
            <a:spAutoFit/>
          </a:bodyPr>
          <a:lstStyle/>
          <a:p>
            <a:r>
              <a:rPr lang="nl-NL" sz="2000" b="1" dirty="0"/>
              <a:t>6.  Groene voortuinen</a:t>
            </a:r>
          </a:p>
        </p:txBody>
      </p:sp>
      <p:pic>
        <p:nvPicPr>
          <p:cNvPr id="18" name="Afbeelding 17" descr="Afbeelding met gebouw, buiten, lucht, grond&#10;&#10;Automatisch gegenereerde beschrijving">
            <a:extLst>
              <a:ext uri="{FF2B5EF4-FFF2-40B4-BE49-F238E27FC236}">
                <a16:creationId xmlns:a16="http://schemas.microsoft.com/office/drawing/2014/main" id="{D7003C75-8B50-E678-DEC1-E084B0A404E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4057651"/>
            <a:ext cx="3733800" cy="2800350"/>
          </a:xfrm>
          <a:prstGeom prst="rect">
            <a:avLst/>
          </a:prstGeom>
        </p:spPr>
      </p:pic>
      <p:pic>
        <p:nvPicPr>
          <p:cNvPr id="20" name="Afbeelding 19" descr="Afbeelding met buiten, grond, persoon, steen&#10;&#10;Automatisch gegenereerde beschrijving">
            <a:extLst>
              <a:ext uri="{FF2B5EF4-FFF2-40B4-BE49-F238E27FC236}">
                <a16:creationId xmlns:a16="http://schemas.microsoft.com/office/drawing/2014/main" id="{B20FC4C8-2071-D917-AB73-254F42BB522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891374" y="4057650"/>
            <a:ext cx="4300626" cy="2800350"/>
          </a:xfrm>
          <a:prstGeom prst="rect">
            <a:avLst/>
          </a:prstGeom>
        </p:spPr>
      </p:pic>
      <p:pic>
        <p:nvPicPr>
          <p:cNvPr id="24" name="Afbeelding 23" descr="Afbeelding met buiten, gebouw, persoon&#10;&#10;Automatisch gegenereerde beschrijving">
            <a:extLst>
              <a:ext uri="{FF2B5EF4-FFF2-40B4-BE49-F238E27FC236}">
                <a16:creationId xmlns:a16="http://schemas.microsoft.com/office/drawing/2014/main" id="{9375735E-7DFD-ACEF-D9BC-304C0B0E5EF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45687" y="4057649"/>
            <a:ext cx="3733800" cy="2800351"/>
          </a:xfrm>
          <a:prstGeom prst="rect">
            <a:avLst/>
          </a:prstGeom>
        </p:spPr>
      </p:pic>
      <p:pic>
        <p:nvPicPr>
          <p:cNvPr id="21" name="Afbeelding 20">
            <a:extLst>
              <a:ext uri="{FF2B5EF4-FFF2-40B4-BE49-F238E27FC236}">
                <a16:creationId xmlns:a16="http://schemas.microsoft.com/office/drawing/2014/main" id="{9D3C043D-80CE-5DE0-F00D-664B6BA2309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922776" y="456045"/>
            <a:ext cx="2004554" cy="488990"/>
          </a:xfrm>
          <a:prstGeom prst="rect">
            <a:avLst/>
          </a:prstGeom>
        </p:spPr>
      </p:pic>
      <p:sp>
        <p:nvSpPr>
          <p:cNvPr id="2" name="Tekstvak 1">
            <a:extLst>
              <a:ext uri="{FF2B5EF4-FFF2-40B4-BE49-F238E27FC236}">
                <a16:creationId xmlns:a16="http://schemas.microsoft.com/office/drawing/2014/main" id="{DCD49195-6F22-7471-3070-9363CD347D8F}"/>
              </a:ext>
            </a:extLst>
          </p:cNvPr>
          <p:cNvSpPr txBox="1"/>
          <p:nvPr/>
        </p:nvSpPr>
        <p:spPr>
          <a:xfrm>
            <a:off x="272825" y="1669084"/>
            <a:ext cx="8175850" cy="1015663"/>
          </a:xfrm>
          <a:prstGeom prst="rect">
            <a:avLst/>
          </a:prstGeom>
          <a:noFill/>
        </p:spPr>
        <p:txBody>
          <a:bodyPr wrap="square" rtlCol="0">
            <a:spAutoFit/>
          </a:bodyPr>
          <a:lstStyle/>
          <a:p>
            <a:pPr marL="342900" indent="-342900">
              <a:buFontTx/>
              <a:buChar char="-"/>
            </a:pPr>
            <a:r>
              <a:rPr lang="nl-NL" sz="2000" dirty="0"/>
              <a:t>Opgeven voor werkgroep voortuinen.</a:t>
            </a:r>
          </a:p>
          <a:p>
            <a:pPr marL="342900" indent="-342900">
              <a:buFontTx/>
              <a:buChar char="-"/>
            </a:pPr>
            <a:r>
              <a:rPr lang="nl-NL" sz="2000" dirty="0"/>
              <a:t>Vanuit de werkgroep verder werken naar concrete invulling / aanpak.</a:t>
            </a:r>
          </a:p>
          <a:p>
            <a:pPr marL="342900" indent="-342900">
              <a:buFontTx/>
              <a:buChar char="-"/>
            </a:pPr>
            <a:endParaRPr lang="nl-NL" sz="2000" dirty="0"/>
          </a:p>
        </p:txBody>
      </p:sp>
    </p:spTree>
    <p:extLst>
      <p:ext uri="{BB962C8B-B14F-4D97-AF65-F5344CB8AC3E}">
        <p14:creationId xmlns:p14="http://schemas.microsoft.com/office/powerpoint/2010/main" val="17375166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8B37F9C8-7D88-7006-650A-A4481BAC2C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nvGrpSpPr>
          <p:cNvPr id="5" name="Groep 4">
            <a:extLst>
              <a:ext uri="{FF2B5EF4-FFF2-40B4-BE49-F238E27FC236}">
                <a16:creationId xmlns:a16="http://schemas.microsoft.com/office/drawing/2014/main" id="{EE130831-BB3B-87D4-0EF9-4AEDBEB7FFCD}"/>
              </a:ext>
            </a:extLst>
          </p:cNvPr>
          <p:cNvGrpSpPr/>
          <p:nvPr/>
        </p:nvGrpSpPr>
        <p:grpSpPr>
          <a:xfrm>
            <a:off x="-119316" y="-18824"/>
            <a:ext cx="12641515" cy="979488"/>
            <a:chOff x="-119316" y="-18824"/>
            <a:chExt cx="12641515" cy="979488"/>
          </a:xfrm>
        </p:grpSpPr>
        <p:pic>
          <p:nvPicPr>
            <p:cNvPr id="6" name="Afbeelding 5" descr="Afbeelding met gras, buiten, boom, lucht&#10;&#10;Automatisch gegenereerde beschrijving">
              <a:extLst>
                <a:ext uri="{FF2B5EF4-FFF2-40B4-BE49-F238E27FC236}">
                  <a16:creationId xmlns:a16="http://schemas.microsoft.com/office/drawing/2014/main" id="{0BCC9577-9087-2F28-3A71-601BCA8629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37" y="-18824"/>
              <a:ext cx="1750744" cy="583660"/>
            </a:xfrm>
            <a:prstGeom prst="rect">
              <a:avLst/>
            </a:prstGeom>
          </p:spPr>
        </p:pic>
        <p:pic>
          <p:nvPicPr>
            <p:cNvPr id="7" name="Afbeelding 6" descr="Afbeelding met gras, buiten, boom, lucht&#10;&#10;Automatisch gegenereerde beschrijving">
              <a:extLst>
                <a:ext uri="{FF2B5EF4-FFF2-40B4-BE49-F238E27FC236}">
                  <a16:creationId xmlns:a16="http://schemas.microsoft.com/office/drawing/2014/main" id="{2288741F-95B4-E608-4995-9F8763C4AA3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42015" y="-18824"/>
              <a:ext cx="1305984" cy="675736"/>
            </a:xfrm>
            <a:prstGeom prst="rect">
              <a:avLst/>
            </a:prstGeom>
          </p:spPr>
        </p:pic>
        <p:graphicFrame>
          <p:nvGraphicFramePr>
            <p:cNvPr id="8" name="Object 7">
              <a:extLst>
                <a:ext uri="{FF2B5EF4-FFF2-40B4-BE49-F238E27FC236}">
                  <a16:creationId xmlns:a16="http://schemas.microsoft.com/office/drawing/2014/main" id="{04B835C1-798C-CF4D-B4C9-F26EAA3C8A99}"/>
                </a:ext>
              </a:extLst>
            </p:cNvPr>
            <p:cNvGraphicFramePr>
              <a:graphicFrameLocks noChangeAspect="1"/>
            </p:cNvGraphicFramePr>
            <p:nvPr/>
          </p:nvGraphicFramePr>
          <p:xfrm>
            <a:off x="3048000" y="-18824"/>
            <a:ext cx="9144000" cy="979488"/>
          </p:xfrm>
          <a:graphic>
            <a:graphicData uri="http://schemas.openxmlformats.org/presentationml/2006/ole">
              <mc:AlternateContent xmlns:mc="http://schemas.openxmlformats.org/markup-compatibility/2006">
                <mc:Choice xmlns:v="urn:schemas-microsoft-com:vml" Requires="v">
                  <p:oleObj name="Image" r:id="rId5" imgW="5973586" imgH="639702" progId="Photoshop.Image.8">
                    <p:embed/>
                  </p:oleObj>
                </mc:Choice>
                <mc:Fallback>
                  <p:oleObj name="Image" r:id="rId5" imgW="5973586" imgH="639702" progId="Photoshop.Image.8">
                    <p:embed/>
                    <p:pic>
                      <p:nvPicPr>
                        <p:cNvPr id="8" name="Object 7">
                          <a:extLst>
                            <a:ext uri="{FF2B5EF4-FFF2-40B4-BE49-F238E27FC236}">
                              <a16:creationId xmlns:a16="http://schemas.microsoft.com/office/drawing/2014/main" id="{04B835C1-798C-CF4D-B4C9-F26EAA3C8A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8824"/>
                          <a:ext cx="914400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hthoek 8">
              <a:extLst>
                <a:ext uri="{FF2B5EF4-FFF2-40B4-BE49-F238E27FC236}">
                  <a16:creationId xmlns:a16="http://schemas.microsoft.com/office/drawing/2014/main" id="{FAC164CC-B5A2-443E-5BA2-8BF4DA711BC8}"/>
                </a:ext>
              </a:extLst>
            </p:cNvPr>
            <p:cNvSpPr/>
            <p:nvPr/>
          </p:nvSpPr>
          <p:spPr>
            <a:xfrm>
              <a:off x="-119316" y="564836"/>
              <a:ext cx="4707985" cy="395828"/>
            </a:xfrm>
            <a:prstGeom prst="rect">
              <a:avLst/>
            </a:prstGeom>
            <a:solidFill>
              <a:srgbClr val="114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0F980E1D-3E84-33F9-7E00-7D066270C718}"/>
                </a:ext>
              </a:extLst>
            </p:cNvPr>
            <p:cNvSpPr/>
            <p:nvPr/>
          </p:nvSpPr>
          <p:spPr>
            <a:xfrm>
              <a:off x="4588668" y="564836"/>
              <a:ext cx="7933531" cy="395828"/>
            </a:xfrm>
            <a:prstGeom prst="rect">
              <a:avLst/>
            </a:prstGeom>
            <a:solidFill>
              <a:srgbClr val="BED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Afbeelding met tekst&#10;&#10;Automatisch gegenereerde beschrijving">
              <a:extLst>
                <a:ext uri="{FF2B5EF4-FFF2-40B4-BE49-F238E27FC236}">
                  <a16:creationId xmlns:a16="http://schemas.microsoft.com/office/drawing/2014/main" id="{3D5B32D0-184D-C5CA-61C7-D064EEA619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pic>
        <p:nvPicPr>
          <p:cNvPr id="20" name="Afbeelding 19">
            <a:extLst>
              <a:ext uri="{FF2B5EF4-FFF2-40B4-BE49-F238E27FC236}">
                <a16:creationId xmlns:a16="http://schemas.microsoft.com/office/drawing/2014/main" id="{4AD02585-CB64-B398-C14B-09C28E8501B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22776" y="456045"/>
            <a:ext cx="2004554" cy="488990"/>
          </a:xfrm>
          <a:prstGeom prst="rect">
            <a:avLst/>
          </a:prstGeom>
        </p:spPr>
      </p:pic>
      <p:sp>
        <p:nvSpPr>
          <p:cNvPr id="2" name="Tekstvak 1">
            <a:extLst>
              <a:ext uri="{FF2B5EF4-FFF2-40B4-BE49-F238E27FC236}">
                <a16:creationId xmlns:a16="http://schemas.microsoft.com/office/drawing/2014/main" id="{1275B92E-1A1D-5595-81E6-9DFBC335FF57}"/>
              </a:ext>
            </a:extLst>
          </p:cNvPr>
          <p:cNvSpPr txBox="1"/>
          <p:nvPr/>
        </p:nvSpPr>
        <p:spPr>
          <a:xfrm>
            <a:off x="269216" y="1109694"/>
            <a:ext cx="11584877" cy="5139869"/>
          </a:xfrm>
          <a:prstGeom prst="rect">
            <a:avLst/>
          </a:prstGeom>
          <a:noFill/>
        </p:spPr>
        <p:txBody>
          <a:bodyPr wrap="square" rtlCol="0">
            <a:spAutoFit/>
          </a:bodyPr>
          <a:lstStyle/>
          <a:p>
            <a:r>
              <a:rPr lang="nl-NL" sz="2000" b="1" dirty="0"/>
              <a:t>Hoe nu verder?</a:t>
            </a:r>
          </a:p>
          <a:p>
            <a:endParaRPr lang="nl-NL" sz="2000" b="1" dirty="0"/>
          </a:p>
          <a:p>
            <a:r>
              <a:rPr lang="nl-NL" u="sng" dirty="0"/>
              <a:t>Mochten er grotere wijzigingen n.a.v. vanavond blijken, dan komen we nogmaals bij u terug om het definitief ontwerp samen te bespreken. </a:t>
            </a:r>
          </a:p>
          <a:p>
            <a:endParaRPr lang="nl-NL" dirty="0"/>
          </a:p>
          <a:p>
            <a:r>
              <a:rPr lang="nl-NL" dirty="0"/>
              <a:t>Anders: voorlopig ontwerp vertalen naar een definitief ontwerp. Dat betekent:</a:t>
            </a:r>
          </a:p>
          <a:p>
            <a:pPr marL="285750" indent="-285750">
              <a:buFontTx/>
              <a:buChar char="-"/>
            </a:pPr>
            <a:r>
              <a:rPr lang="nl-NL" dirty="0"/>
              <a:t>Detailleren van het ontwerp, zoals het uitwerken van de funderingsopbouw van de weg, het bepalen van peilhoogtes i.v.m. de afvoer van hemelwater of het kiezen van banden of andere materialen zoals betonstraatstenen. </a:t>
            </a:r>
          </a:p>
          <a:p>
            <a:endParaRPr lang="nl-NL" dirty="0"/>
          </a:p>
          <a:p>
            <a:r>
              <a:rPr lang="nl-NL" dirty="0"/>
              <a:t>Het definitief ontwerp is een gedetailleerdere versie van het voorlopig ontwerp. </a:t>
            </a:r>
          </a:p>
          <a:p>
            <a:endParaRPr lang="nl-NL" dirty="0"/>
          </a:p>
          <a:p>
            <a:r>
              <a:rPr lang="nl-NL" dirty="0"/>
              <a:t>Het definitief ontwerp wordt dan t.z.t. gepubliceerd op de </a:t>
            </a:r>
            <a:r>
              <a:rPr lang="nl-NL"/>
              <a:t>website </a:t>
            </a:r>
            <a:r>
              <a:rPr lang="nl-NL">
                <a:hlinkClick r:id="rId8"/>
              </a:rPr>
              <a:t>Werk in uitvoering en projecten - Gemeente Sittard-Geleen</a:t>
            </a:r>
            <a:r>
              <a:rPr lang="nl-NL"/>
              <a:t>. </a:t>
            </a:r>
            <a:endParaRPr lang="nl-NL" dirty="0"/>
          </a:p>
          <a:p>
            <a:endParaRPr lang="nl-NL" dirty="0"/>
          </a:p>
          <a:p>
            <a:r>
              <a:rPr lang="nl-NL" dirty="0"/>
              <a:t>Wanneer het ontwerp gereed is voor de uitvoering organiseren wij nog één keer een bewonersavond om u te informeren over de uitvoering van de werkzaamheden.</a:t>
            </a:r>
          </a:p>
          <a:p>
            <a:endParaRPr lang="nl-NL" b="1" dirty="0"/>
          </a:p>
          <a:p>
            <a:r>
              <a:rPr lang="nl-NL" dirty="0"/>
              <a:t>De planning is dat de werkzaamheden starten in het 3</a:t>
            </a:r>
            <a:r>
              <a:rPr lang="nl-NL" baseline="30000" dirty="0"/>
              <a:t>e</a:t>
            </a:r>
            <a:r>
              <a:rPr lang="nl-NL" dirty="0"/>
              <a:t> kwartaal van 2023. </a:t>
            </a:r>
          </a:p>
        </p:txBody>
      </p:sp>
    </p:spTree>
    <p:extLst>
      <p:ext uri="{BB962C8B-B14F-4D97-AF65-F5344CB8AC3E}">
        <p14:creationId xmlns:p14="http://schemas.microsoft.com/office/powerpoint/2010/main" val="36105304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kaart&#10;&#10;Automatisch gegenereerde beschrijving">
            <a:extLst>
              <a:ext uri="{FF2B5EF4-FFF2-40B4-BE49-F238E27FC236}">
                <a16:creationId xmlns:a16="http://schemas.microsoft.com/office/drawing/2014/main" id="{D31E2AF4-2F0E-79B0-E81C-6414F857A5D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945035"/>
            <a:ext cx="12192001" cy="5912966"/>
          </a:xfrm>
          <a:prstGeom prst="rect">
            <a:avLst/>
          </a:prstGeom>
        </p:spPr>
      </p:pic>
      <p:pic>
        <p:nvPicPr>
          <p:cNvPr id="4" name="Afbeelding 3" descr="Afbeelding met tekst&#10;&#10;Automatisch gegenereerde beschrijving">
            <a:extLst>
              <a:ext uri="{FF2B5EF4-FFF2-40B4-BE49-F238E27FC236}">
                <a16:creationId xmlns:a16="http://schemas.microsoft.com/office/drawing/2014/main" id="{8B37F9C8-7D88-7006-650A-A4481BAC2C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nvGrpSpPr>
          <p:cNvPr id="5" name="Groep 4">
            <a:extLst>
              <a:ext uri="{FF2B5EF4-FFF2-40B4-BE49-F238E27FC236}">
                <a16:creationId xmlns:a16="http://schemas.microsoft.com/office/drawing/2014/main" id="{EE130831-BB3B-87D4-0EF9-4AEDBEB7FFCD}"/>
              </a:ext>
            </a:extLst>
          </p:cNvPr>
          <p:cNvGrpSpPr/>
          <p:nvPr/>
        </p:nvGrpSpPr>
        <p:grpSpPr>
          <a:xfrm>
            <a:off x="-119316" y="-18824"/>
            <a:ext cx="12641515" cy="979488"/>
            <a:chOff x="-119316" y="-18824"/>
            <a:chExt cx="12641515" cy="979488"/>
          </a:xfrm>
        </p:grpSpPr>
        <p:pic>
          <p:nvPicPr>
            <p:cNvPr id="6" name="Afbeelding 5" descr="Afbeelding met gras, buiten, boom, lucht&#10;&#10;Automatisch gegenereerde beschrijving">
              <a:extLst>
                <a:ext uri="{FF2B5EF4-FFF2-40B4-BE49-F238E27FC236}">
                  <a16:creationId xmlns:a16="http://schemas.microsoft.com/office/drawing/2014/main" id="{0BCC9577-9087-2F28-3A71-601BCA86296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37" y="-18824"/>
              <a:ext cx="1750744" cy="583660"/>
            </a:xfrm>
            <a:prstGeom prst="rect">
              <a:avLst/>
            </a:prstGeom>
          </p:spPr>
        </p:pic>
        <p:pic>
          <p:nvPicPr>
            <p:cNvPr id="7" name="Afbeelding 6" descr="Afbeelding met gras, buiten, boom, lucht&#10;&#10;Automatisch gegenereerde beschrijving">
              <a:extLst>
                <a:ext uri="{FF2B5EF4-FFF2-40B4-BE49-F238E27FC236}">
                  <a16:creationId xmlns:a16="http://schemas.microsoft.com/office/drawing/2014/main" id="{2288741F-95B4-E608-4995-9F8763C4AA3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742015" y="-18824"/>
              <a:ext cx="1305984" cy="675736"/>
            </a:xfrm>
            <a:prstGeom prst="rect">
              <a:avLst/>
            </a:prstGeom>
          </p:spPr>
        </p:pic>
        <p:graphicFrame>
          <p:nvGraphicFramePr>
            <p:cNvPr id="8" name="Object 7">
              <a:extLst>
                <a:ext uri="{FF2B5EF4-FFF2-40B4-BE49-F238E27FC236}">
                  <a16:creationId xmlns:a16="http://schemas.microsoft.com/office/drawing/2014/main" id="{04B835C1-798C-CF4D-B4C9-F26EAA3C8A99}"/>
                </a:ext>
              </a:extLst>
            </p:cNvPr>
            <p:cNvGraphicFramePr>
              <a:graphicFrameLocks noChangeAspect="1"/>
            </p:cNvGraphicFramePr>
            <p:nvPr/>
          </p:nvGraphicFramePr>
          <p:xfrm>
            <a:off x="3048000" y="-18824"/>
            <a:ext cx="9144000" cy="979488"/>
          </p:xfrm>
          <a:graphic>
            <a:graphicData uri="http://schemas.openxmlformats.org/presentationml/2006/ole">
              <mc:AlternateContent xmlns:mc="http://schemas.openxmlformats.org/markup-compatibility/2006">
                <mc:Choice xmlns:v="urn:schemas-microsoft-com:vml" Requires="v">
                  <p:oleObj name="Image" r:id="rId6" imgW="5973586" imgH="639702" progId="Photoshop.Image.8">
                    <p:embed/>
                  </p:oleObj>
                </mc:Choice>
                <mc:Fallback>
                  <p:oleObj name="Image" r:id="rId6" imgW="5973586" imgH="639702" progId="Photoshop.Image.8">
                    <p:embed/>
                    <p:pic>
                      <p:nvPicPr>
                        <p:cNvPr id="8" name="Object 7">
                          <a:extLst>
                            <a:ext uri="{FF2B5EF4-FFF2-40B4-BE49-F238E27FC236}">
                              <a16:creationId xmlns:a16="http://schemas.microsoft.com/office/drawing/2014/main" id="{04B835C1-798C-CF4D-B4C9-F26EAA3C8A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18824"/>
                          <a:ext cx="914400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hthoek 8">
              <a:extLst>
                <a:ext uri="{FF2B5EF4-FFF2-40B4-BE49-F238E27FC236}">
                  <a16:creationId xmlns:a16="http://schemas.microsoft.com/office/drawing/2014/main" id="{FAC164CC-B5A2-443E-5BA2-8BF4DA711BC8}"/>
                </a:ext>
              </a:extLst>
            </p:cNvPr>
            <p:cNvSpPr/>
            <p:nvPr/>
          </p:nvSpPr>
          <p:spPr>
            <a:xfrm>
              <a:off x="-119316" y="564836"/>
              <a:ext cx="4707985" cy="395828"/>
            </a:xfrm>
            <a:prstGeom prst="rect">
              <a:avLst/>
            </a:prstGeom>
            <a:solidFill>
              <a:srgbClr val="114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0F980E1D-3E84-33F9-7E00-7D066270C718}"/>
                </a:ext>
              </a:extLst>
            </p:cNvPr>
            <p:cNvSpPr/>
            <p:nvPr/>
          </p:nvSpPr>
          <p:spPr>
            <a:xfrm>
              <a:off x="4588668" y="564836"/>
              <a:ext cx="7933531" cy="395828"/>
            </a:xfrm>
            <a:prstGeom prst="rect">
              <a:avLst/>
            </a:prstGeom>
            <a:solidFill>
              <a:srgbClr val="BED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Afbeelding met tekst&#10;&#10;Automatisch gegenereerde beschrijving">
              <a:extLst>
                <a:ext uri="{FF2B5EF4-FFF2-40B4-BE49-F238E27FC236}">
                  <a16:creationId xmlns:a16="http://schemas.microsoft.com/office/drawing/2014/main" id="{3D5B32D0-184D-C5CA-61C7-D064EEA619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pic>
        <p:nvPicPr>
          <p:cNvPr id="20" name="Afbeelding 19">
            <a:extLst>
              <a:ext uri="{FF2B5EF4-FFF2-40B4-BE49-F238E27FC236}">
                <a16:creationId xmlns:a16="http://schemas.microsoft.com/office/drawing/2014/main" id="{4AD02585-CB64-B398-C14B-09C28E8501B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22776" y="456045"/>
            <a:ext cx="2004554" cy="488990"/>
          </a:xfrm>
          <a:prstGeom prst="rect">
            <a:avLst/>
          </a:prstGeom>
        </p:spPr>
      </p:pic>
      <p:sp>
        <p:nvSpPr>
          <p:cNvPr id="2" name="Tekstvak 1">
            <a:extLst>
              <a:ext uri="{FF2B5EF4-FFF2-40B4-BE49-F238E27FC236}">
                <a16:creationId xmlns:a16="http://schemas.microsoft.com/office/drawing/2014/main" id="{1275B92E-1A1D-5595-81E6-9DFBC335FF57}"/>
              </a:ext>
            </a:extLst>
          </p:cNvPr>
          <p:cNvSpPr txBox="1"/>
          <p:nvPr/>
        </p:nvSpPr>
        <p:spPr>
          <a:xfrm>
            <a:off x="269216" y="1331884"/>
            <a:ext cx="11584877" cy="707886"/>
          </a:xfrm>
          <a:prstGeom prst="rect">
            <a:avLst/>
          </a:prstGeom>
          <a:noFill/>
        </p:spPr>
        <p:txBody>
          <a:bodyPr wrap="square" rtlCol="0">
            <a:spAutoFit/>
          </a:bodyPr>
          <a:lstStyle/>
          <a:p>
            <a:r>
              <a:rPr lang="nl-NL" sz="2000" b="1" dirty="0"/>
              <a:t>Bedankt</a:t>
            </a:r>
          </a:p>
          <a:p>
            <a:endParaRPr lang="nl-NL" sz="2000" b="1" dirty="0"/>
          </a:p>
        </p:txBody>
      </p:sp>
    </p:spTree>
    <p:extLst>
      <p:ext uri="{BB962C8B-B14F-4D97-AF65-F5344CB8AC3E}">
        <p14:creationId xmlns:p14="http://schemas.microsoft.com/office/powerpoint/2010/main" val="1873821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8B37F9C8-7D88-7006-650A-A4481BAC2C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nvGrpSpPr>
          <p:cNvPr id="5" name="Groep 4">
            <a:extLst>
              <a:ext uri="{FF2B5EF4-FFF2-40B4-BE49-F238E27FC236}">
                <a16:creationId xmlns:a16="http://schemas.microsoft.com/office/drawing/2014/main" id="{EE130831-BB3B-87D4-0EF9-4AEDBEB7FFCD}"/>
              </a:ext>
            </a:extLst>
          </p:cNvPr>
          <p:cNvGrpSpPr/>
          <p:nvPr/>
        </p:nvGrpSpPr>
        <p:grpSpPr>
          <a:xfrm>
            <a:off x="-119316" y="-18824"/>
            <a:ext cx="12641515" cy="979488"/>
            <a:chOff x="-119316" y="-18824"/>
            <a:chExt cx="12641515" cy="979488"/>
          </a:xfrm>
        </p:grpSpPr>
        <p:pic>
          <p:nvPicPr>
            <p:cNvPr id="6" name="Afbeelding 5" descr="Afbeelding met gras, buiten, boom, lucht&#10;&#10;Automatisch gegenereerde beschrijving">
              <a:extLst>
                <a:ext uri="{FF2B5EF4-FFF2-40B4-BE49-F238E27FC236}">
                  <a16:creationId xmlns:a16="http://schemas.microsoft.com/office/drawing/2014/main" id="{0BCC9577-9087-2F28-3A71-601BCA8629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37" y="-18824"/>
              <a:ext cx="1750744" cy="583660"/>
            </a:xfrm>
            <a:prstGeom prst="rect">
              <a:avLst/>
            </a:prstGeom>
          </p:spPr>
        </p:pic>
        <p:pic>
          <p:nvPicPr>
            <p:cNvPr id="7" name="Afbeelding 6" descr="Afbeelding met gras, buiten, boom, lucht&#10;&#10;Automatisch gegenereerde beschrijving">
              <a:extLst>
                <a:ext uri="{FF2B5EF4-FFF2-40B4-BE49-F238E27FC236}">
                  <a16:creationId xmlns:a16="http://schemas.microsoft.com/office/drawing/2014/main" id="{2288741F-95B4-E608-4995-9F8763C4AA3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42015" y="-18824"/>
              <a:ext cx="1305984" cy="675736"/>
            </a:xfrm>
            <a:prstGeom prst="rect">
              <a:avLst/>
            </a:prstGeom>
          </p:spPr>
        </p:pic>
        <p:graphicFrame>
          <p:nvGraphicFramePr>
            <p:cNvPr id="8" name="Object 7">
              <a:extLst>
                <a:ext uri="{FF2B5EF4-FFF2-40B4-BE49-F238E27FC236}">
                  <a16:creationId xmlns:a16="http://schemas.microsoft.com/office/drawing/2014/main" id="{04B835C1-798C-CF4D-B4C9-F26EAA3C8A99}"/>
                </a:ext>
              </a:extLst>
            </p:cNvPr>
            <p:cNvGraphicFramePr>
              <a:graphicFrameLocks noChangeAspect="1"/>
            </p:cNvGraphicFramePr>
            <p:nvPr/>
          </p:nvGraphicFramePr>
          <p:xfrm>
            <a:off x="3048000" y="-18824"/>
            <a:ext cx="9144000" cy="979488"/>
          </p:xfrm>
          <a:graphic>
            <a:graphicData uri="http://schemas.openxmlformats.org/presentationml/2006/ole">
              <mc:AlternateContent xmlns:mc="http://schemas.openxmlformats.org/markup-compatibility/2006">
                <mc:Choice xmlns:v="urn:schemas-microsoft-com:vml" Requires="v">
                  <p:oleObj name="Image" r:id="rId5" imgW="5973586" imgH="639702" progId="Photoshop.Image.8">
                    <p:embed/>
                  </p:oleObj>
                </mc:Choice>
                <mc:Fallback>
                  <p:oleObj name="Image" r:id="rId5" imgW="5973586" imgH="639702" progId="Photoshop.Image.8">
                    <p:embed/>
                    <p:pic>
                      <p:nvPicPr>
                        <p:cNvPr id="8" name="Object 7">
                          <a:extLst>
                            <a:ext uri="{FF2B5EF4-FFF2-40B4-BE49-F238E27FC236}">
                              <a16:creationId xmlns:a16="http://schemas.microsoft.com/office/drawing/2014/main" id="{04B835C1-798C-CF4D-B4C9-F26EAA3C8A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8824"/>
                          <a:ext cx="914400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hthoek 8">
              <a:extLst>
                <a:ext uri="{FF2B5EF4-FFF2-40B4-BE49-F238E27FC236}">
                  <a16:creationId xmlns:a16="http://schemas.microsoft.com/office/drawing/2014/main" id="{FAC164CC-B5A2-443E-5BA2-8BF4DA711BC8}"/>
                </a:ext>
              </a:extLst>
            </p:cNvPr>
            <p:cNvSpPr/>
            <p:nvPr/>
          </p:nvSpPr>
          <p:spPr>
            <a:xfrm>
              <a:off x="-119316" y="564836"/>
              <a:ext cx="4707985" cy="395828"/>
            </a:xfrm>
            <a:prstGeom prst="rect">
              <a:avLst/>
            </a:prstGeom>
            <a:solidFill>
              <a:srgbClr val="114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0F980E1D-3E84-33F9-7E00-7D066270C718}"/>
                </a:ext>
              </a:extLst>
            </p:cNvPr>
            <p:cNvSpPr/>
            <p:nvPr/>
          </p:nvSpPr>
          <p:spPr>
            <a:xfrm>
              <a:off x="4588668" y="564836"/>
              <a:ext cx="7933531" cy="395828"/>
            </a:xfrm>
            <a:prstGeom prst="rect">
              <a:avLst/>
            </a:prstGeom>
            <a:solidFill>
              <a:srgbClr val="BED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Afbeelding met tekst&#10;&#10;Automatisch gegenereerde beschrijving">
              <a:extLst>
                <a:ext uri="{FF2B5EF4-FFF2-40B4-BE49-F238E27FC236}">
                  <a16:creationId xmlns:a16="http://schemas.microsoft.com/office/drawing/2014/main" id="{3D5B32D0-184D-C5CA-61C7-D064EEA619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sp>
        <p:nvSpPr>
          <p:cNvPr id="12" name="Titel 1">
            <a:extLst>
              <a:ext uri="{FF2B5EF4-FFF2-40B4-BE49-F238E27FC236}">
                <a16:creationId xmlns:a16="http://schemas.microsoft.com/office/drawing/2014/main" id="{1D7A6A3D-538A-65E5-ADB5-DB92298B1224}"/>
              </a:ext>
            </a:extLst>
          </p:cNvPr>
          <p:cNvSpPr txBox="1">
            <a:spLocks/>
          </p:cNvSpPr>
          <p:nvPr/>
        </p:nvSpPr>
        <p:spPr>
          <a:xfrm>
            <a:off x="297893" y="1148496"/>
            <a:ext cx="11596213" cy="11430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nl-NL" sz="3200" b="1" dirty="0">
                <a:ea typeface="+mj-ea"/>
                <a:cs typeface="+mj-cs"/>
              </a:rPr>
              <a:t>Inhoud presentatie</a:t>
            </a:r>
          </a:p>
        </p:txBody>
      </p:sp>
      <p:sp>
        <p:nvSpPr>
          <p:cNvPr id="2" name="Tekstvak 1">
            <a:extLst>
              <a:ext uri="{FF2B5EF4-FFF2-40B4-BE49-F238E27FC236}">
                <a16:creationId xmlns:a16="http://schemas.microsoft.com/office/drawing/2014/main" id="{29DD867E-F2A8-87FE-A6D8-7615B92C5399}"/>
              </a:ext>
            </a:extLst>
          </p:cNvPr>
          <p:cNvSpPr txBox="1"/>
          <p:nvPr/>
        </p:nvSpPr>
        <p:spPr>
          <a:xfrm>
            <a:off x="872935" y="2262755"/>
            <a:ext cx="8360228" cy="4370427"/>
          </a:xfrm>
          <a:prstGeom prst="rect">
            <a:avLst/>
          </a:prstGeom>
          <a:noFill/>
        </p:spPr>
        <p:txBody>
          <a:bodyPr wrap="square" rtlCol="0">
            <a:spAutoFit/>
          </a:bodyPr>
          <a:lstStyle/>
          <a:p>
            <a:pPr marL="342900" indent="-342900">
              <a:buAutoNum type="arabicPeriod"/>
            </a:pPr>
            <a:r>
              <a:rPr lang="nl-NL" sz="2000" b="1" dirty="0"/>
              <a:t>Toelichting proces: van visie tot voorlopig ontwerp</a:t>
            </a:r>
          </a:p>
          <a:p>
            <a:pPr marL="342900" indent="-342900">
              <a:buAutoNum type="arabicPeriod"/>
            </a:pPr>
            <a:endParaRPr lang="nl-NL" sz="2000" b="1" dirty="0"/>
          </a:p>
          <a:p>
            <a:pPr marL="342900" indent="-342900">
              <a:buAutoNum type="arabicPeriod"/>
            </a:pPr>
            <a:r>
              <a:rPr lang="nl-NL" sz="2000" dirty="0"/>
              <a:t>Terugblik beginspraak en klankbordgroep</a:t>
            </a:r>
          </a:p>
          <a:p>
            <a:pPr marL="342900" indent="-342900">
              <a:buAutoNum type="arabicPeriod"/>
            </a:pPr>
            <a:endParaRPr lang="nl-NL" sz="2000" dirty="0"/>
          </a:p>
          <a:p>
            <a:pPr marL="342900" indent="-342900">
              <a:buAutoNum type="arabicPeriod"/>
            </a:pPr>
            <a:r>
              <a:rPr lang="nl-NL" sz="2000" dirty="0"/>
              <a:t>Wat hebben we gedaan?</a:t>
            </a:r>
          </a:p>
          <a:p>
            <a:pPr marL="342900" indent="-342900">
              <a:buAutoNum type="arabicPeriod"/>
            </a:pPr>
            <a:endParaRPr lang="nl-NL" sz="2000" dirty="0"/>
          </a:p>
          <a:p>
            <a:pPr marL="342900" indent="-342900">
              <a:buAutoNum type="arabicPeriod"/>
            </a:pPr>
            <a:r>
              <a:rPr lang="nl-NL" sz="2000" dirty="0"/>
              <a:t>Voorlopig ontwerp </a:t>
            </a:r>
            <a:r>
              <a:rPr lang="nl-NL" sz="2000" dirty="0" err="1"/>
              <a:t>Bovenstraat</a:t>
            </a:r>
            <a:endParaRPr lang="nl-NL" sz="2000" dirty="0"/>
          </a:p>
          <a:p>
            <a:pPr marL="342900" indent="-342900">
              <a:buAutoNum type="arabicPeriod"/>
            </a:pPr>
            <a:endParaRPr lang="nl-NL" sz="2000" dirty="0"/>
          </a:p>
          <a:p>
            <a:pPr marL="342900" indent="-342900">
              <a:buAutoNum type="arabicPeriod"/>
            </a:pPr>
            <a:r>
              <a:rPr lang="nl-NL" sz="2000" dirty="0"/>
              <a:t>Water/riolering </a:t>
            </a:r>
          </a:p>
          <a:p>
            <a:pPr marL="342900" indent="-342900">
              <a:buAutoNum type="arabicPeriod"/>
            </a:pPr>
            <a:endParaRPr lang="nl-NL" sz="2000" b="1" dirty="0"/>
          </a:p>
          <a:p>
            <a:pPr marL="342900" indent="-342900">
              <a:buAutoNum type="arabicPeriod"/>
            </a:pPr>
            <a:r>
              <a:rPr lang="nl-NL" sz="2000" dirty="0"/>
              <a:t>Groene voortuinen</a:t>
            </a:r>
          </a:p>
          <a:p>
            <a:pPr marL="342900" indent="-342900">
              <a:buAutoNum type="arabicPeriod"/>
            </a:pPr>
            <a:endParaRPr lang="nl-NL" sz="2000" dirty="0"/>
          </a:p>
          <a:p>
            <a:pPr marL="342900" indent="-342900">
              <a:buAutoNum type="arabicPeriod"/>
            </a:pPr>
            <a:r>
              <a:rPr lang="nl-NL" sz="2000" dirty="0"/>
              <a:t>Bespreken voorlopig ontwerp bij de posters</a:t>
            </a:r>
            <a:endParaRPr lang="nl-NL" dirty="0"/>
          </a:p>
          <a:p>
            <a:pPr marL="285750" indent="-285750">
              <a:buFontTx/>
              <a:buChar char="-"/>
            </a:pPr>
            <a:endParaRPr lang="nl-NL" dirty="0"/>
          </a:p>
        </p:txBody>
      </p:sp>
      <p:pic>
        <p:nvPicPr>
          <p:cNvPr id="14" name="Afbeelding 13">
            <a:extLst>
              <a:ext uri="{FF2B5EF4-FFF2-40B4-BE49-F238E27FC236}">
                <a16:creationId xmlns:a16="http://schemas.microsoft.com/office/drawing/2014/main" id="{7D6DA5D5-EF63-6843-E4CA-01CF846A5E1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22776" y="456045"/>
            <a:ext cx="2004554" cy="488990"/>
          </a:xfrm>
          <a:prstGeom prst="rect">
            <a:avLst/>
          </a:prstGeom>
        </p:spPr>
      </p:pic>
    </p:spTree>
    <p:extLst>
      <p:ext uri="{BB962C8B-B14F-4D97-AF65-F5344CB8AC3E}">
        <p14:creationId xmlns:p14="http://schemas.microsoft.com/office/powerpoint/2010/main" val="3213855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8B37F9C8-7D88-7006-650A-A4481BAC2C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nvGrpSpPr>
          <p:cNvPr id="5" name="Groep 4">
            <a:extLst>
              <a:ext uri="{FF2B5EF4-FFF2-40B4-BE49-F238E27FC236}">
                <a16:creationId xmlns:a16="http://schemas.microsoft.com/office/drawing/2014/main" id="{EE130831-BB3B-87D4-0EF9-4AEDBEB7FFCD}"/>
              </a:ext>
            </a:extLst>
          </p:cNvPr>
          <p:cNvGrpSpPr/>
          <p:nvPr/>
        </p:nvGrpSpPr>
        <p:grpSpPr>
          <a:xfrm>
            <a:off x="-119316" y="-18824"/>
            <a:ext cx="12641515" cy="979488"/>
            <a:chOff x="-119316" y="-18824"/>
            <a:chExt cx="12641515" cy="979488"/>
          </a:xfrm>
        </p:grpSpPr>
        <p:pic>
          <p:nvPicPr>
            <p:cNvPr id="6" name="Afbeelding 5" descr="Afbeelding met gras, buiten, boom, lucht&#10;&#10;Automatisch gegenereerde beschrijving">
              <a:extLst>
                <a:ext uri="{FF2B5EF4-FFF2-40B4-BE49-F238E27FC236}">
                  <a16:creationId xmlns:a16="http://schemas.microsoft.com/office/drawing/2014/main" id="{0BCC9577-9087-2F28-3A71-601BCA8629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37" y="-18824"/>
              <a:ext cx="1750744" cy="583660"/>
            </a:xfrm>
            <a:prstGeom prst="rect">
              <a:avLst/>
            </a:prstGeom>
          </p:spPr>
        </p:pic>
        <p:pic>
          <p:nvPicPr>
            <p:cNvPr id="7" name="Afbeelding 6" descr="Afbeelding met gras, buiten, boom, lucht&#10;&#10;Automatisch gegenereerde beschrijving">
              <a:extLst>
                <a:ext uri="{FF2B5EF4-FFF2-40B4-BE49-F238E27FC236}">
                  <a16:creationId xmlns:a16="http://schemas.microsoft.com/office/drawing/2014/main" id="{2288741F-95B4-E608-4995-9F8763C4AA3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42015" y="-18824"/>
              <a:ext cx="1305984" cy="675736"/>
            </a:xfrm>
            <a:prstGeom prst="rect">
              <a:avLst/>
            </a:prstGeom>
          </p:spPr>
        </p:pic>
        <p:graphicFrame>
          <p:nvGraphicFramePr>
            <p:cNvPr id="8" name="Object 7">
              <a:extLst>
                <a:ext uri="{FF2B5EF4-FFF2-40B4-BE49-F238E27FC236}">
                  <a16:creationId xmlns:a16="http://schemas.microsoft.com/office/drawing/2014/main" id="{04B835C1-798C-CF4D-B4C9-F26EAA3C8A99}"/>
                </a:ext>
              </a:extLst>
            </p:cNvPr>
            <p:cNvGraphicFramePr>
              <a:graphicFrameLocks noChangeAspect="1"/>
            </p:cNvGraphicFramePr>
            <p:nvPr/>
          </p:nvGraphicFramePr>
          <p:xfrm>
            <a:off x="3048000" y="-18824"/>
            <a:ext cx="9144000" cy="979488"/>
          </p:xfrm>
          <a:graphic>
            <a:graphicData uri="http://schemas.openxmlformats.org/presentationml/2006/ole">
              <mc:AlternateContent xmlns:mc="http://schemas.openxmlformats.org/markup-compatibility/2006">
                <mc:Choice xmlns:v="urn:schemas-microsoft-com:vml" Requires="v">
                  <p:oleObj name="Image" r:id="rId5" imgW="5973586" imgH="639702" progId="Photoshop.Image.8">
                    <p:embed/>
                  </p:oleObj>
                </mc:Choice>
                <mc:Fallback>
                  <p:oleObj name="Image" r:id="rId5" imgW="5973586" imgH="639702" progId="Photoshop.Image.8">
                    <p:embed/>
                    <p:pic>
                      <p:nvPicPr>
                        <p:cNvPr id="8" name="Object 7">
                          <a:extLst>
                            <a:ext uri="{FF2B5EF4-FFF2-40B4-BE49-F238E27FC236}">
                              <a16:creationId xmlns:a16="http://schemas.microsoft.com/office/drawing/2014/main" id="{04B835C1-798C-CF4D-B4C9-F26EAA3C8A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8824"/>
                          <a:ext cx="914400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hthoek 8">
              <a:extLst>
                <a:ext uri="{FF2B5EF4-FFF2-40B4-BE49-F238E27FC236}">
                  <a16:creationId xmlns:a16="http://schemas.microsoft.com/office/drawing/2014/main" id="{FAC164CC-B5A2-443E-5BA2-8BF4DA711BC8}"/>
                </a:ext>
              </a:extLst>
            </p:cNvPr>
            <p:cNvSpPr/>
            <p:nvPr/>
          </p:nvSpPr>
          <p:spPr>
            <a:xfrm>
              <a:off x="-119316" y="564836"/>
              <a:ext cx="4707985" cy="395828"/>
            </a:xfrm>
            <a:prstGeom prst="rect">
              <a:avLst/>
            </a:prstGeom>
            <a:solidFill>
              <a:srgbClr val="114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0F980E1D-3E84-33F9-7E00-7D066270C718}"/>
                </a:ext>
              </a:extLst>
            </p:cNvPr>
            <p:cNvSpPr/>
            <p:nvPr/>
          </p:nvSpPr>
          <p:spPr>
            <a:xfrm>
              <a:off x="4588668" y="564836"/>
              <a:ext cx="7933531" cy="395828"/>
            </a:xfrm>
            <a:prstGeom prst="rect">
              <a:avLst/>
            </a:prstGeom>
            <a:solidFill>
              <a:srgbClr val="BED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Afbeelding met tekst&#10;&#10;Automatisch gegenereerde beschrijving">
              <a:extLst>
                <a:ext uri="{FF2B5EF4-FFF2-40B4-BE49-F238E27FC236}">
                  <a16:creationId xmlns:a16="http://schemas.microsoft.com/office/drawing/2014/main" id="{3D5B32D0-184D-C5CA-61C7-D064EEA619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sp>
        <p:nvSpPr>
          <p:cNvPr id="12" name="Tekstvak 11">
            <a:extLst>
              <a:ext uri="{FF2B5EF4-FFF2-40B4-BE49-F238E27FC236}">
                <a16:creationId xmlns:a16="http://schemas.microsoft.com/office/drawing/2014/main" id="{143295CC-8A59-58B7-9A1D-3CBE2CE8266E}"/>
              </a:ext>
            </a:extLst>
          </p:cNvPr>
          <p:cNvSpPr txBox="1"/>
          <p:nvPr/>
        </p:nvSpPr>
        <p:spPr>
          <a:xfrm>
            <a:off x="269217" y="1203700"/>
            <a:ext cx="8360228" cy="954107"/>
          </a:xfrm>
          <a:prstGeom prst="rect">
            <a:avLst/>
          </a:prstGeom>
          <a:noFill/>
        </p:spPr>
        <p:txBody>
          <a:bodyPr wrap="square" rtlCol="0">
            <a:spAutoFit/>
          </a:bodyPr>
          <a:lstStyle/>
          <a:p>
            <a:pPr marL="342900" indent="-342900">
              <a:buAutoNum type="arabicPeriod"/>
            </a:pPr>
            <a:r>
              <a:rPr lang="nl-NL" sz="2000" b="1" dirty="0"/>
              <a:t>Randvoorwaarden en uitgangspunten wegontwerp</a:t>
            </a:r>
          </a:p>
          <a:p>
            <a:pPr lvl="1"/>
            <a:endParaRPr lang="nl-NL" b="1" dirty="0"/>
          </a:p>
          <a:p>
            <a:pPr marL="285750" indent="-285750">
              <a:buFontTx/>
              <a:buChar char="-"/>
            </a:pPr>
            <a:endParaRPr lang="nl-NL" b="1" dirty="0"/>
          </a:p>
        </p:txBody>
      </p:sp>
      <p:pic>
        <p:nvPicPr>
          <p:cNvPr id="13" name="Afbeelding 12">
            <a:extLst>
              <a:ext uri="{FF2B5EF4-FFF2-40B4-BE49-F238E27FC236}">
                <a16:creationId xmlns:a16="http://schemas.microsoft.com/office/drawing/2014/main" id="{C4D95D93-0F37-177A-5728-A2A913C3E12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52424" y="1680753"/>
            <a:ext cx="8360228" cy="4956746"/>
          </a:xfrm>
          <a:prstGeom prst="rect">
            <a:avLst/>
          </a:prstGeom>
        </p:spPr>
      </p:pic>
      <p:pic>
        <p:nvPicPr>
          <p:cNvPr id="15" name="Afbeelding 14">
            <a:extLst>
              <a:ext uri="{FF2B5EF4-FFF2-40B4-BE49-F238E27FC236}">
                <a16:creationId xmlns:a16="http://schemas.microsoft.com/office/drawing/2014/main" id="{F551472F-7975-AEE8-913B-87C27D203B7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22776" y="456045"/>
            <a:ext cx="2004554" cy="488990"/>
          </a:xfrm>
          <a:prstGeom prst="rect">
            <a:avLst/>
          </a:prstGeom>
        </p:spPr>
      </p:pic>
      <p:sp>
        <p:nvSpPr>
          <p:cNvPr id="2" name="Ovaal 1">
            <a:extLst>
              <a:ext uri="{FF2B5EF4-FFF2-40B4-BE49-F238E27FC236}">
                <a16:creationId xmlns:a16="http://schemas.microsoft.com/office/drawing/2014/main" id="{1A4534F6-9D4D-5507-1F6E-D33D91B91CBE}"/>
              </a:ext>
            </a:extLst>
          </p:cNvPr>
          <p:cNvSpPr/>
          <p:nvPr/>
        </p:nvSpPr>
        <p:spPr>
          <a:xfrm>
            <a:off x="3193278" y="5101839"/>
            <a:ext cx="2720412" cy="4584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72031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8B37F9C8-7D88-7006-650A-A4481BAC2C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nvGrpSpPr>
          <p:cNvPr id="5" name="Groep 4">
            <a:extLst>
              <a:ext uri="{FF2B5EF4-FFF2-40B4-BE49-F238E27FC236}">
                <a16:creationId xmlns:a16="http://schemas.microsoft.com/office/drawing/2014/main" id="{EE130831-BB3B-87D4-0EF9-4AEDBEB7FFCD}"/>
              </a:ext>
            </a:extLst>
          </p:cNvPr>
          <p:cNvGrpSpPr/>
          <p:nvPr/>
        </p:nvGrpSpPr>
        <p:grpSpPr>
          <a:xfrm>
            <a:off x="-119316" y="-18824"/>
            <a:ext cx="12641515" cy="979488"/>
            <a:chOff x="-119316" y="-18824"/>
            <a:chExt cx="12641515" cy="979488"/>
          </a:xfrm>
        </p:grpSpPr>
        <p:pic>
          <p:nvPicPr>
            <p:cNvPr id="6" name="Afbeelding 5" descr="Afbeelding met gras, buiten, boom, lucht&#10;&#10;Automatisch gegenereerde beschrijving">
              <a:extLst>
                <a:ext uri="{FF2B5EF4-FFF2-40B4-BE49-F238E27FC236}">
                  <a16:creationId xmlns:a16="http://schemas.microsoft.com/office/drawing/2014/main" id="{0BCC9577-9087-2F28-3A71-601BCA8629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37" y="-18824"/>
              <a:ext cx="1750744" cy="583660"/>
            </a:xfrm>
            <a:prstGeom prst="rect">
              <a:avLst/>
            </a:prstGeom>
          </p:spPr>
        </p:pic>
        <p:pic>
          <p:nvPicPr>
            <p:cNvPr id="7" name="Afbeelding 6" descr="Afbeelding met gras, buiten, boom, lucht&#10;&#10;Automatisch gegenereerde beschrijving">
              <a:extLst>
                <a:ext uri="{FF2B5EF4-FFF2-40B4-BE49-F238E27FC236}">
                  <a16:creationId xmlns:a16="http://schemas.microsoft.com/office/drawing/2014/main" id="{2288741F-95B4-E608-4995-9F8763C4AA3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42015" y="-18824"/>
              <a:ext cx="1305984" cy="675736"/>
            </a:xfrm>
            <a:prstGeom prst="rect">
              <a:avLst/>
            </a:prstGeom>
          </p:spPr>
        </p:pic>
        <p:graphicFrame>
          <p:nvGraphicFramePr>
            <p:cNvPr id="8" name="Object 7">
              <a:extLst>
                <a:ext uri="{FF2B5EF4-FFF2-40B4-BE49-F238E27FC236}">
                  <a16:creationId xmlns:a16="http://schemas.microsoft.com/office/drawing/2014/main" id="{04B835C1-798C-CF4D-B4C9-F26EAA3C8A99}"/>
                </a:ext>
              </a:extLst>
            </p:cNvPr>
            <p:cNvGraphicFramePr>
              <a:graphicFrameLocks noChangeAspect="1"/>
            </p:cNvGraphicFramePr>
            <p:nvPr/>
          </p:nvGraphicFramePr>
          <p:xfrm>
            <a:off x="3048000" y="-18824"/>
            <a:ext cx="9144000" cy="979488"/>
          </p:xfrm>
          <a:graphic>
            <a:graphicData uri="http://schemas.openxmlformats.org/presentationml/2006/ole">
              <mc:AlternateContent xmlns:mc="http://schemas.openxmlformats.org/markup-compatibility/2006">
                <mc:Choice xmlns:v="urn:schemas-microsoft-com:vml" Requires="v">
                  <p:oleObj name="Image" r:id="rId5" imgW="5973586" imgH="639702" progId="Photoshop.Image.8">
                    <p:embed/>
                  </p:oleObj>
                </mc:Choice>
                <mc:Fallback>
                  <p:oleObj name="Image" r:id="rId5" imgW="5973586" imgH="639702" progId="Photoshop.Image.8">
                    <p:embed/>
                    <p:pic>
                      <p:nvPicPr>
                        <p:cNvPr id="8" name="Object 7">
                          <a:extLst>
                            <a:ext uri="{FF2B5EF4-FFF2-40B4-BE49-F238E27FC236}">
                              <a16:creationId xmlns:a16="http://schemas.microsoft.com/office/drawing/2014/main" id="{04B835C1-798C-CF4D-B4C9-F26EAA3C8A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8824"/>
                          <a:ext cx="914400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hthoek 8">
              <a:extLst>
                <a:ext uri="{FF2B5EF4-FFF2-40B4-BE49-F238E27FC236}">
                  <a16:creationId xmlns:a16="http://schemas.microsoft.com/office/drawing/2014/main" id="{FAC164CC-B5A2-443E-5BA2-8BF4DA711BC8}"/>
                </a:ext>
              </a:extLst>
            </p:cNvPr>
            <p:cNvSpPr/>
            <p:nvPr/>
          </p:nvSpPr>
          <p:spPr>
            <a:xfrm>
              <a:off x="-119316" y="564836"/>
              <a:ext cx="4707985" cy="395828"/>
            </a:xfrm>
            <a:prstGeom prst="rect">
              <a:avLst/>
            </a:prstGeom>
            <a:solidFill>
              <a:srgbClr val="114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0F980E1D-3E84-33F9-7E00-7D066270C718}"/>
                </a:ext>
              </a:extLst>
            </p:cNvPr>
            <p:cNvSpPr/>
            <p:nvPr/>
          </p:nvSpPr>
          <p:spPr>
            <a:xfrm>
              <a:off x="4588668" y="564836"/>
              <a:ext cx="7933531" cy="395828"/>
            </a:xfrm>
            <a:prstGeom prst="rect">
              <a:avLst/>
            </a:prstGeom>
            <a:solidFill>
              <a:srgbClr val="BED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Afbeelding met tekst&#10;&#10;Automatisch gegenereerde beschrijving">
              <a:extLst>
                <a:ext uri="{FF2B5EF4-FFF2-40B4-BE49-F238E27FC236}">
                  <a16:creationId xmlns:a16="http://schemas.microsoft.com/office/drawing/2014/main" id="{3D5B32D0-184D-C5CA-61C7-D064EEA619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sp>
        <p:nvSpPr>
          <p:cNvPr id="12" name="Titel 1">
            <a:extLst>
              <a:ext uri="{FF2B5EF4-FFF2-40B4-BE49-F238E27FC236}">
                <a16:creationId xmlns:a16="http://schemas.microsoft.com/office/drawing/2014/main" id="{1D7A6A3D-538A-65E5-ADB5-DB92298B1224}"/>
              </a:ext>
            </a:extLst>
          </p:cNvPr>
          <p:cNvSpPr txBox="1">
            <a:spLocks/>
          </p:cNvSpPr>
          <p:nvPr/>
        </p:nvSpPr>
        <p:spPr>
          <a:xfrm>
            <a:off x="297893" y="1148496"/>
            <a:ext cx="11596213" cy="11430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nl-NL" sz="3200" b="1" dirty="0">
                <a:ea typeface="+mj-ea"/>
                <a:cs typeface="+mj-cs"/>
              </a:rPr>
              <a:t>Inhoud presentatie</a:t>
            </a:r>
          </a:p>
        </p:txBody>
      </p:sp>
      <p:sp>
        <p:nvSpPr>
          <p:cNvPr id="2" name="Tekstvak 1">
            <a:extLst>
              <a:ext uri="{FF2B5EF4-FFF2-40B4-BE49-F238E27FC236}">
                <a16:creationId xmlns:a16="http://schemas.microsoft.com/office/drawing/2014/main" id="{29DD867E-F2A8-87FE-A6D8-7615B92C5399}"/>
              </a:ext>
            </a:extLst>
          </p:cNvPr>
          <p:cNvSpPr txBox="1"/>
          <p:nvPr/>
        </p:nvSpPr>
        <p:spPr>
          <a:xfrm>
            <a:off x="872935" y="2262755"/>
            <a:ext cx="8360228" cy="4370427"/>
          </a:xfrm>
          <a:prstGeom prst="rect">
            <a:avLst/>
          </a:prstGeom>
          <a:noFill/>
        </p:spPr>
        <p:txBody>
          <a:bodyPr wrap="square" rtlCol="0">
            <a:spAutoFit/>
          </a:bodyPr>
          <a:lstStyle/>
          <a:p>
            <a:pPr marL="342900" indent="-342900">
              <a:buAutoNum type="arabicPeriod"/>
            </a:pPr>
            <a:r>
              <a:rPr lang="nl-NL" sz="2000" dirty="0"/>
              <a:t>Toelichting proces: van visie tot voorlopig ontwerp</a:t>
            </a:r>
          </a:p>
          <a:p>
            <a:pPr marL="342900" indent="-342900">
              <a:buAutoNum type="arabicPeriod"/>
            </a:pPr>
            <a:endParaRPr lang="nl-NL" sz="2000" b="1" dirty="0"/>
          </a:p>
          <a:p>
            <a:pPr marL="342900" indent="-342900">
              <a:buAutoNum type="arabicPeriod"/>
            </a:pPr>
            <a:r>
              <a:rPr lang="nl-NL" sz="2000" b="1" dirty="0"/>
              <a:t>Terugblik beginspraak en klankbordgroep</a:t>
            </a:r>
            <a:endParaRPr lang="nl-NL" sz="2000" b="1" dirty="0">
              <a:highlight>
                <a:srgbClr val="FFFF00"/>
              </a:highlight>
            </a:endParaRPr>
          </a:p>
          <a:p>
            <a:pPr marL="342900" indent="-342900">
              <a:buAutoNum type="arabicPeriod"/>
            </a:pPr>
            <a:endParaRPr lang="nl-NL" sz="2000" dirty="0"/>
          </a:p>
          <a:p>
            <a:pPr marL="342900" indent="-342900">
              <a:buAutoNum type="arabicPeriod"/>
            </a:pPr>
            <a:r>
              <a:rPr lang="nl-NL" sz="2000" dirty="0"/>
              <a:t>Wat hebben we gedaan?</a:t>
            </a:r>
          </a:p>
          <a:p>
            <a:pPr marL="342900" indent="-342900">
              <a:buAutoNum type="arabicPeriod"/>
            </a:pPr>
            <a:endParaRPr lang="nl-NL" sz="2000" dirty="0"/>
          </a:p>
          <a:p>
            <a:pPr marL="342900" indent="-342900">
              <a:buAutoNum type="arabicPeriod"/>
            </a:pPr>
            <a:r>
              <a:rPr lang="nl-NL" sz="2000" dirty="0"/>
              <a:t>Voorlopig ontwerp </a:t>
            </a:r>
            <a:r>
              <a:rPr lang="nl-NL" sz="2000" dirty="0" err="1"/>
              <a:t>Bovenstraat</a:t>
            </a:r>
            <a:endParaRPr lang="nl-NL" sz="2000" dirty="0"/>
          </a:p>
          <a:p>
            <a:pPr marL="342900" indent="-342900">
              <a:buAutoNum type="arabicPeriod"/>
            </a:pPr>
            <a:endParaRPr lang="nl-NL" sz="2000" dirty="0"/>
          </a:p>
          <a:p>
            <a:pPr marL="342900" indent="-342900">
              <a:buAutoNum type="arabicPeriod"/>
            </a:pPr>
            <a:r>
              <a:rPr lang="nl-NL" sz="2000" dirty="0"/>
              <a:t>Water/riolering </a:t>
            </a:r>
          </a:p>
          <a:p>
            <a:pPr marL="342900" indent="-342900">
              <a:buAutoNum type="arabicPeriod"/>
            </a:pPr>
            <a:endParaRPr lang="nl-NL" sz="2000" b="1" dirty="0"/>
          </a:p>
          <a:p>
            <a:pPr marL="342900" indent="-342900">
              <a:buAutoNum type="arabicPeriod"/>
            </a:pPr>
            <a:r>
              <a:rPr lang="nl-NL" sz="2000" dirty="0"/>
              <a:t>Groene voortuinen</a:t>
            </a:r>
          </a:p>
          <a:p>
            <a:pPr marL="342900" indent="-342900">
              <a:buAutoNum type="arabicPeriod"/>
            </a:pPr>
            <a:endParaRPr lang="nl-NL" sz="2000" dirty="0"/>
          </a:p>
          <a:p>
            <a:pPr marL="342900" indent="-342900">
              <a:buAutoNum type="arabicPeriod"/>
            </a:pPr>
            <a:r>
              <a:rPr lang="nl-NL" sz="2000" dirty="0"/>
              <a:t>Bespreken voorlopig ontwerp bij de posters</a:t>
            </a:r>
            <a:endParaRPr lang="nl-NL" dirty="0"/>
          </a:p>
          <a:p>
            <a:pPr marL="285750" indent="-285750">
              <a:buFontTx/>
              <a:buChar char="-"/>
            </a:pPr>
            <a:endParaRPr lang="nl-NL" dirty="0"/>
          </a:p>
        </p:txBody>
      </p:sp>
      <p:pic>
        <p:nvPicPr>
          <p:cNvPr id="14" name="Afbeelding 13">
            <a:extLst>
              <a:ext uri="{FF2B5EF4-FFF2-40B4-BE49-F238E27FC236}">
                <a16:creationId xmlns:a16="http://schemas.microsoft.com/office/drawing/2014/main" id="{7D6DA5D5-EF63-6843-E4CA-01CF846A5E1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22776" y="456045"/>
            <a:ext cx="2004554" cy="488990"/>
          </a:xfrm>
          <a:prstGeom prst="rect">
            <a:avLst/>
          </a:prstGeom>
        </p:spPr>
      </p:pic>
    </p:spTree>
    <p:extLst>
      <p:ext uri="{BB962C8B-B14F-4D97-AF65-F5344CB8AC3E}">
        <p14:creationId xmlns:p14="http://schemas.microsoft.com/office/powerpoint/2010/main" val="2880543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8B37F9C8-7D88-7006-650A-A4481BAC2C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nvGrpSpPr>
          <p:cNvPr id="5" name="Groep 4">
            <a:extLst>
              <a:ext uri="{FF2B5EF4-FFF2-40B4-BE49-F238E27FC236}">
                <a16:creationId xmlns:a16="http://schemas.microsoft.com/office/drawing/2014/main" id="{EE130831-BB3B-87D4-0EF9-4AEDBEB7FFCD}"/>
              </a:ext>
            </a:extLst>
          </p:cNvPr>
          <p:cNvGrpSpPr/>
          <p:nvPr/>
        </p:nvGrpSpPr>
        <p:grpSpPr>
          <a:xfrm>
            <a:off x="-119316" y="-18824"/>
            <a:ext cx="12641515" cy="979488"/>
            <a:chOff x="-119316" y="-18824"/>
            <a:chExt cx="12641515" cy="979488"/>
          </a:xfrm>
        </p:grpSpPr>
        <p:pic>
          <p:nvPicPr>
            <p:cNvPr id="6" name="Afbeelding 5" descr="Afbeelding met gras, buiten, boom, lucht&#10;&#10;Automatisch gegenereerde beschrijving">
              <a:extLst>
                <a:ext uri="{FF2B5EF4-FFF2-40B4-BE49-F238E27FC236}">
                  <a16:creationId xmlns:a16="http://schemas.microsoft.com/office/drawing/2014/main" id="{0BCC9577-9087-2F28-3A71-601BCA8629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37" y="-18824"/>
              <a:ext cx="1750744" cy="583660"/>
            </a:xfrm>
            <a:prstGeom prst="rect">
              <a:avLst/>
            </a:prstGeom>
          </p:spPr>
        </p:pic>
        <p:pic>
          <p:nvPicPr>
            <p:cNvPr id="7" name="Afbeelding 6" descr="Afbeelding met gras, buiten, boom, lucht&#10;&#10;Automatisch gegenereerde beschrijving">
              <a:extLst>
                <a:ext uri="{FF2B5EF4-FFF2-40B4-BE49-F238E27FC236}">
                  <a16:creationId xmlns:a16="http://schemas.microsoft.com/office/drawing/2014/main" id="{2288741F-95B4-E608-4995-9F8763C4AA3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42015" y="-18824"/>
              <a:ext cx="1305984" cy="675736"/>
            </a:xfrm>
            <a:prstGeom prst="rect">
              <a:avLst/>
            </a:prstGeom>
          </p:spPr>
        </p:pic>
        <p:graphicFrame>
          <p:nvGraphicFramePr>
            <p:cNvPr id="8" name="Object 7">
              <a:extLst>
                <a:ext uri="{FF2B5EF4-FFF2-40B4-BE49-F238E27FC236}">
                  <a16:creationId xmlns:a16="http://schemas.microsoft.com/office/drawing/2014/main" id="{04B835C1-798C-CF4D-B4C9-F26EAA3C8A99}"/>
                </a:ext>
              </a:extLst>
            </p:cNvPr>
            <p:cNvGraphicFramePr>
              <a:graphicFrameLocks noChangeAspect="1"/>
            </p:cNvGraphicFramePr>
            <p:nvPr/>
          </p:nvGraphicFramePr>
          <p:xfrm>
            <a:off x="3048000" y="-18824"/>
            <a:ext cx="9144000" cy="979488"/>
          </p:xfrm>
          <a:graphic>
            <a:graphicData uri="http://schemas.openxmlformats.org/presentationml/2006/ole">
              <mc:AlternateContent xmlns:mc="http://schemas.openxmlformats.org/markup-compatibility/2006">
                <mc:Choice xmlns:v="urn:schemas-microsoft-com:vml" Requires="v">
                  <p:oleObj name="Image" r:id="rId5" imgW="5973586" imgH="639702" progId="Photoshop.Image.8">
                    <p:embed/>
                  </p:oleObj>
                </mc:Choice>
                <mc:Fallback>
                  <p:oleObj name="Image" r:id="rId5" imgW="5973586" imgH="639702" progId="Photoshop.Image.8">
                    <p:embed/>
                    <p:pic>
                      <p:nvPicPr>
                        <p:cNvPr id="8" name="Object 7">
                          <a:extLst>
                            <a:ext uri="{FF2B5EF4-FFF2-40B4-BE49-F238E27FC236}">
                              <a16:creationId xmlns:a16="http://schemas.microsoft.com/office/drawing/2014/main" id="{04B835C1-798C-CF4D-B4C9-F26EAA3C8A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8824"/>
                          <a:ext cx="914400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hthoek 8">
              <a:extLst>
                <a:ext uri="{FF2B5EF4-FFF2-40B4-BE49-F238E27FC236}">
                  <a16:creationId xmlns:a16="http://schemas.microsoft.com/office/drawing/2014/main" id="{FAC164CC-B5A2-443E-5BA2-8BF4DA711BC8}"/>
                </a:ext>
              </a:extLst>
            </p:cNvPr>
            <p:cNvSpPr/>
            <p:nvPr/>
          </p:nvSpPr>
          <p:spPr>
            <a:xfrm>
              <a:off x="-119316" y="564836"/>
              <a:ext cx="4707985" cy="395828"/>
            </a:xfrm>
            <a:prstGeom prst="rect">
              <a:avLst/>
            </a:prstGeom>
            <a:solidFill>
              <a:srgbClr val="114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0F980E1D-3E84-33F9-7E00-7D066270C718}"/>
                </a:ext>
              </a:extLst>
            </p:cNvPr>
            <p:cNvSpPr/>
            <p:nvPr/>
          </p:nvSpPr>
          <p:spPr>
            <a:xfrm>
              <a:off x="4588668" y="564836"/>
              <a:ext cx="7933531" cy="395828"/>
            </a:xfrm>
            <a:prstGeom prst="rect">
              <a:avLst/>
            </a:prstGeom>
            <a:solidFill>
              <a:srgbClr val="BED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Afbeelding met tekst&#10;&#10;Automatisch gegenereerde beschrijving">
              <a:extLst>
                <a:ext uri="{FF2B5EF4-FFF2-40B4-BE49-F238E27FC236}">
                  <a16:creationId xmlns:a16="http://schemas.microsoft.com/office/drawing/2014/main" id="{3D5B32D0-184D-C5CA-61C7-D064EEA619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pic>
        <p:nvPicPr>
          <p:cNvPr id="13" name="Afbeelding 12" descr="Afbeelding met tekst&#10;&#10;Automatisch gegenereerde beschrijving">
            <a:extLst>
              <a:ext uri="{FF2B5EF4-FFF2-40B4-BE49-F238E27FC236}">
                <a16:creationId xmlns:a16="http://schemas.microsoft.com/office/drawing/2014/main" id="{DEAABAED-085D-D11C-E5ED-888D1E3F402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562725" y="960068"/>
            <a:ext cx="5629275" cy="5911118"/>
          </a:xfrm>
          <a:prstGeom prst="rect">
            <a:avLst/>
          </a:prstGeom>
        </p:spPr>
      </p:pic>
      <p:sp>
        <p:nvSpPr>
          <p:cNvPr id="14" name="Tekstvak 13">
            <a:extLst>
              <a:ext uri="{FF2B5EF4-FFF2-40B4-BE49-F238E27FC236}">
                <a16:creationId xmlns:a16="http://schemas.microsoft.com/office/drawing/2014/main" id="{CA6F0256-A8C3-DAE6-CD58-433D1CF3895E}"/>
              </a:ext>
            </a:extLst>
          </p:cNvPr>
          <p:cNvSpPr txBox="1"/>
          <p:nvPr/>
        </p:nvSpPr>
        <p:spPr>
          <a:xfrm>
            <a:off x="272824" y="1516063"/>
            <a:ext cx="6223226" cy="5109091"/>
          </a:xfrm>
          <a:prstGeom prst="rect">
            <a:avLst/>
          </a:prstGeom>
          <a:noFill/>
        </p:spPr>
        <p:txBody>
          <a:bodyPr wrap="square" rtlCol="0">
            <a:spAutoFit/>
          </a:bodyPr>
          <a:lstStyle/>
          <a:p>
            <a:r>
              <a:rPr lang="nl-NL" b="1" dirty="0"/>
              <a:t>Input beginspraak (februari 22): belangrijkste opmerkingen </a:t>
            </a:r>
          </a:p>
          <a:p>
            <a:pPr marL="285750" indent="-285750">
              <a:buFontTx/>
              <a:buChar char="-"/>
            </a:pPr>
            <a:r>
              <a:rPr lang="nl-NL" dirty="0"/>
              <a:t>Hard rijden</a:t>
            </a:r>
          </a:p>
          <a:p>
            <a:pPr marL="285750" indent="-285750">
              <a:buFontTx/>
              <a:buChar char="-"/>
            </a:pPr>
            <a:r>
              <a:rPr lang="nl-NL" dirty="0"/>
              <a:t>Parkeren reguleren, ook om snelheid te verlagen</a:t>
            </a:r>
          </a:p>
          <a:p>
            <a:pPr marL="285750" indent="-285750">
              <a:buFontTx/>
              <a:buChar char="-"/>
            </a:pPr>
            <a:r>
              <a:rPr lang="nl-NL" dirty="0" err="1"/>
              <a:t>Schoolgerelateerd</a:t>
            </a:r>
            <a:r>
              <a:rPr lang="nl-NL" dirty="0"/>
              <a:t> verkeer, veiligheid belangrijk</a:t>
            </a:r>
          </a:p>
          <a:p>
            <a:pPr marL="285750" indent="-285750">
              <a:buFontTx/>
              <a:buChar char="-"/>
            </a:pPr>
            <a:r>
              <a:rPr lang="nl-NL" dirty="0"/>
              <a:t>Groener straatbeeld </a:t>
            </a:r>
          </a:p>
          <a:p>
            <a:pPr marL="285750" indent="-285750">
              <a:buFontTx/>
              <a:buChar char="-"/>
            </a:pPr>
            <a:r>
              <a:rPr lang="nl-NL" dirty="0"/>
              <a:t>Kruisbeeld opwaarderen </a:t>
            </a:r>
          </a:p>
          <a:p>
            <a:pPr marL="285750" indent="-285750">
              <a:buFontTx/>
              <a:buChar char="-"/>
            </a:pPr>
            <a:r>
              <a:rPr lang="nl-NL" dirty="0"/>
              <a:t>Op sommige plekken onoverzichtelijk</a:t>
            </a:r>
          </a:p>
          <a:p>
            <a:pPr marL="285750" indent="-285750">
              <a:buFontTx/>
              <a:buChar char="-"/>
            </a:pPr>
            <a:r>
              <a:rPr lang="nl-NL" dirty="0"/>
              <a:t>Auto’s parkeren op de weg-&gt; smalle weg hierdoor</a:t>
            </a:r>
          </a:p>
          <a:p>
            <a:endParaRPr lang="nl-NL" dirty="0">
              <a:highlight>
                <a:srgbClr val="FFFF00"/>
              </a:highlight>
            </a:endParaRPr>
          </a:p>
          <a:p>
            <a:r>
              <a:rPr lang="nl-NL" dirty="0"/>
              <a:t>Opmerkingen die nader zijn bekeken d.m.v. onderzoek </a:t>
            </a:r>
          </a:p>
          <a:p>
            <a:pPr marL="285750" indent="-285750">
              <a:buFontTx/>
              <a:buChar char="-"/>
            </a:pPr>
            <a:r>
              <a:rPr lang="nl-NL" dirty="0"/>
              <a:t>Overlast vrachtverkeer</a:t>
            </a:r>
          </a:p>
          <a:p>
            <a:pPr marL="285750" indent="-285750">
              <a:buFontTx/>
              <a:buChar char="-"/>
            </a:pPr>
            <a:r>
              <a:rPr lang="nl-NL" dirty="0"/>
              <a:t>Eenrichtingsverkeer</a:t>
            </a:r>
            <a:r>
              <a:rPr lang="nl-NL" i="1" dirty="0"/>
              <a:t> </a:t>
            </a:r>
          </a:p>
          <a:p>
            <a:pPr marL="285750" indent="-285750">
              <a:buFontTx/>
              <a:buChar char="-"/>
            </a:pPr>
            <a:r>
              <a:rPr lang="nl-NL" dirty="0"/>
              <a:t>Veel ongelukken Provinciale weg </a:t>
            </a:r>
          </a:p>
          <a:p>
            <a:pPr marL="285750" indent="-285750">
              <a:buFontTx/>
              <a:buChar char="-"/>
            </a:pPr>
            <a:r>
              <a:rPr lang="nl-NL" dirty="0"/>
              <a:t>Hoge parkeerdruk</a:t>
            </a:r>
          </a:p>
          <a:p>
            <a:pPr marL="285750" indent="-285750">
              <a:buFontTx/>
              <a:buChar char="-"/>
            </a:pPr>
            <a:endParaRPr lang="nl-NL" dirty="0"/>
          </a:p>
          <a:p>
            <a:r>
              <a:rPr lang="nl-NL" sz="1400" i="1" dirty="0"/>
              <a:t>Er zijn natuurlijk veel meer vragen gesteld en opmerkingen gemaakt, soms heel specifiek. Deze zijn allemaal genoteerd. Wellicht geeft deze presentatie antwoord, anders kunt u na de presentatie bij de posters uw vraag/opmerking met ons bespreken.</a:t>
            </a:r>
          </a:p>
        </p:txBody>
      </p:sp>
      <p:pic>
        <p:nvPicPr>
          <p:cNvPr id="20" name="Afbeelding 19">
            <a:extLst>
              <a:ext uri="{FF2B5EF4-FFF2-40B4-BE49-F238E27FC236}">
                <a16:creationId xmlns:a16="http://schemas.microsoft.com/office/drawing/2014/main" id="{4AD02585-CB64-B398-C14B-09C28E8501B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22776" y="456045"/>
            <a:ext cx="2004554" cy="488990"/>
          </a:xfrm>
          <a:prstGeom prst="rect">
            <a:avLst/>
          </a:prstGeom>
        </p:spPr>
      </p:pic>
      <p:sp>
        <p:nvSpPr>
          <p:cNvPr id="2" name="Tekstvak 1">
            <a:extLst>
              <a:ext uri="{FF2B5EF4-FFF2-40B4-BE49-F238E27FC236}">
                <a16:creationId xmlns:a16="http://schemas.microsoft.com/office/drawing/2014/main" id="{AC299940-1A49-0C0D-D8A4-51ECE9675E40}"/>
              </a:ext>
            </a:extLst>
          </p:cNvPr>
          <p:cNvSpPr txBox="1"/>
          <p:nvPr/>
        </p:nvSpPr>
        <p:spPr>
          <a:xfrm>
            <a:off x="269217" y="1109694"/>
            <a:ext cx="8360228" cy="400110"/>
          </a:xfrm>
          <a:prstGeom prst="rect">
            <a:avLst/>
          </a:prstGeom>
          <a:noFill/>
        </p:spPr>
        <p:txBody>
          <a:bodyPr wrap="square" rtlCol="0">
            <a:spAutoFit/>
          </a:bodyPr>
          <a:lstStyle/>
          <a:p>
            <a:r>
              <a:rPr lang="nl-NL" sz="2000" b="1" dirty="0"/>
              <a:t>2.   Terugblik beginspraak</a:t>
            </a:r>
          </a:p>
        </p:txBody>
      </p:sp>
    </p:spTree>
    <p:extLst>
      <p:ext uri="{BB962C8B-B14F-4D97-AF65-F5344CB8AC3E}">
        <p14:creationId xmlns:p14="http://schemas.microsoft.com/office/powerpoint/2010/main" val="1263836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8B37F9C8-7D88-7006-650A-A4481BAC2C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nvGrpSpPr>
          <p:cNvPr id="5" name="Groep 4">
            <a:extLst>
              <a:ext uri="{FF2B5EF4-FFF2-40B4-BE49-F238E27FC236}">
                <a16:creationId xmlns:a16="http://schemas.microsoft.com/office/drawing/2014/main" id="{EE130831-BB3B-87D4-0EF9-4AEDBEB7FFCD}"/>
              </a:ext>
            </a:extLst>
          </p:cNvPr>
          <p:cNvGrpSpPr/>
          <p:nvPr/>
        </p:nvGrpSpPr>
        <p:grpSpPr>
          <a:xfrm>
            <a:off x="-119316" y="-18824"/>
            <a:ext cx="12641515" cy="979488"/>
            <a:chOff x="-119316" y="-18824"/>
            <a:chExt cx="12641515" cy="979488"/>
          </a:xfrm>
        </p:grpSpPr>
        <p:pic>
          <p:nvPicPr>
            <p:cNvPr id="6" name="Afbeelding 5" descr="Afbeelding met gras, buiten, boom, lucht&#10;&#10;Automatisch gegenereerde beschrijving">
              <a:extLst>
                <a:ext uri="{FF2B5EF4-FFF2-40B4-BE49-F238E27FC236}">
                  <a16:creationId xmlns:a16="http://schemas.microsoft.com/office/drawing/2014/main" id="{0BCC9577-9087-2F28-3A71-601BCA8629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37" y="-18824"/>
              <a:ext cx="1750744" cy="583660"/>
            </a:xfrm>
            <a:prstGeom prst="rect">
              <a:avLst/>
            </a:prstGeom>
          </p:spPr>
        </p:pic>
        <p:pic>
          <p:nvPicPr>
            <p:cNvPr id="7" name="Afbeelding 6" descr="Afbeelding met gras, buiten, boom, lucht&#10;&#10;Automatisch gegenereerde beschrijving">
              <a:extLst>
                <a:ext uri="{FF2B5EF4-FFF2-40B4-BE49-F238E27FC236}">
                  <a16:creationId xmlns:a16="http://schemas.microsoft.com/office/drawing/2014/main" id="{2288741F-95B4-E608-4995-9F8763C4AA3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42015" y="-18824"/>
              <a:ext cx="1305984" cy="675736"/>
            </a:xfrm>
            <a:prstGeom prst="rect">
              <a:avLst/>
            </a:prstGeom>
          </p:spPr>
        </p:pic>
        <p:graphicFrame>
          <p:nvGraphicFramePr>
            <p:cNvPr id="8" name="Object 7">
              <a:extLst>
                <a:ext uri="{FF2B5EF4-FFF2-40B4-BE49-F238E27FC236}">
                  <a16:creationId xmlns:a16="http://schemas.microsoft.com/office/drawing/2014/main" id="{04B835C1-798C-CF4D-B4C9-F26EAA3C8A99}"/>
                </a:ext>
              </a:extLst>
            </p:cNvPr>
            <p:cNvGraphicFramePr>
              <a:graphicFrameLocks noChangeAspect="1"/>
            </p:cNvGraphicFramePr>
            <p:nvPr/>
          </p:nvGraphicFramePr>
          <p:xfrm>
            <a:off x="3048000" y="-18824"/>
            <a:ext cx="9144000" cy="979488"/>
          </p:xfrm>
          <a:graphic>
            <a:graphicData uri="http://schemas.openxmlformats.org/presentationml/2006/ole">
              <mc:AlternateContent xmlns:mc="http://schemas.openxmlformats.org/markup-compatibility/2006">
                <mc:Choice xmlns:v="urn:schemas-microsoft-com:vml" Requires="v">
                  <p:oleObj name="Image" r:id="rId5" imgW="5973586" imgH="639702" progId="Photoshop.Image.8">
                    <p:embed/>
                  </p:oleObj>
                </mc:Choice>
                <mc:Fallback>
                  <p:oleObj name="Image" r:id="rId5" imgW="5973586" imgH="639702" progId="Photoshop.Image.8">
                    <p:embed/>
                    <p:pic>
                      <p:nvPicPr>
                        <p:cNvPr id="8" name="Object 7">
                          <a:extLst>
                            <a:ext uri="{FF2B5EF4-FFF2-40B4-BE49-F238E27FC236}">
                              <a16:creationId xmlns:a16="http://schemas.microsoft.com/office/drawing/2014/main" id="{04B835C1-798C-CF4D-B4C9-F26EAA3C8A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8824"/>
                          <a:ext cx="914400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hthoek 8">
              <a:extLst>
                <a:ext uri="{FF2B5EF4-FFF2-40B4-BE49-F238E27FC236}">
                  <a16:creationId xmlns:a16="http://schemas.microsoft.com/office/drawing/2014/main" id="{FAC164CC-B5A2-443E-5BA2-8BF4DA711BC8}"/>
                </a:ext>
              </a:extLst>
            </p:cNvPr>
            <p:cNvSpPr/>
            <p:nvPr/>
          </p:nvSpPr>
          <p:spPr>
            <a:xfrm>
              <a:off x="-119316" y="564836"/>
              <a:ext cx="4707985" cy="395828"/>
            </a:xfrm>
            <a:prstGeom prst="rect">
              <a:avLst/>
            </a:prstGeom>
            <a:solidFill>
              <a:srgbClr val="114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0F980E1D-3E84-33F9-7E00-7D066270C718}"/>
                </a:ext>
              </a:extLst>
            </p:cNvPr>
            <p:cNvSpPr/>
            <p:nvPr/>
          </p:nvSpPr>
          <p:spPr>
            <a:xfrm>
              <a:off x="4588668" y="564836"/>
              <a:ext cx="7933531" cy="395828"/>
            </a:xfrm>
            <a:prstGeom prst="rect">
              <a:avLst/>
            </a:prstGeom>
            <a:solidFill>
              <a:srgbClr val="BED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Afbeelding met tekst&#10;&#10;Automatisch gegenereerde beschrijving">
              <a:extLst>
                <a:ext uri="{FF2B5EF4-FFF2-40B4-BE49-F238E27FC236}">
                  <a16:creationId xmlns:a16="http://schemas.microsoft.com/office/drawing/2014/main" id="{3D5B32D0-184D-C5CA-61C7-D064EEA619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pic>
        <p:nvPicPr>
          <p:cNvPr id="20" name="Afbeelding 19">
            <a:extLst>
              <a:ext uri="{FF2B5EF4-FFF2-40B4-BE49-F238E27FC236}">
                <a16:creationId xmlns:a16="http://schemas.microsoft.com/office/drawing/2014/main" id="{4AD02585-CB64-B398-C14B-09C28E8501B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22776" y="456045"/>
            <a:ext cx="2004554" cy="488990"/>
          </a:xfrm>
          <a:prstGeom prst="rect">
            <a:avLst/>
          </a:prstGeom>
        </p:spPr>
      </p:pic>
      <p:sp>
        <p:nvSpPr>
          <p:cNvPr id="2" name="Tekstvak 1">
            <a:extLst>
              <a:ext uri="{FF2B5EF4-FFF2-40B4-BE49-F238E27FC236}">
                <a16:creationId xmlns:a16="http://schemas.microsoft.com/office/drawing/2014/main" id="{AC299940-1A49-0C0D-D8A4-51ECE9675E40}"/>
              </a:ext>
            </a:extLst>
          </p:cNvPr>
          <p:cNvSpPr txBox="1"/>
          <p:nvPr/>
        </p:nvSpPr>
        <p:spPr>
          <a:xfrm>
            <a:off x="269217" y="1203700"/>
            <a:ext cx="8360228" cy="677108"/>
          </a:xfrm>
          <a:prstGeom prst="rect">
            <a:avLst/>
          </a:prstGeom>
          <a:noFill/>
        </p:spPr>
        <p:txBody>
          <a:bodyPr wrap="square" rtlCol="0">
            <a:spAutoFit/>
          </a:bodyPr>
          <a:lstStyle/>
          <a:p>
            <a:r>
              <a:rPr lang="nl-NL" sz="2000" b="1" dirty="0"/>
              <a:t>2.   Terugblik klankbordgroep </a:t>
            </a:r>
            <a:endParaRPr lang="nl-NL" b="1" dirty="0"/>
          </a:p>
          <a:p>
            <a:pPr marL="285750" indent="-285750">
              <a:buFontTx/>
              <a:buChar char="-"/>
            </a:pPr>
            <a:endParaRPr lang="nl-NL" b="1" dirty="0"/>
          </a:p>
        </p:txBody>
      </p:sp>
      <p:sp>
        <p:nvSpPr>
          <p:cNvPr id="3" name="Tekstvak 2">
            <a:extLst>
              <a:ext uri="{FF2B5EF4-FFF2-40B4-BE49-F238E27FC236}">
                <a16:creationId xmlns:a16="http://schemas.microsoft.com/office/drawing/2014/main" id="{28AE1635-66A8-36C3-F719-51DB47F9F1B5}"/>
              </a:ext>
            </a:extLst>
          </p:cNvPr>
          <p:cNvSpPr txBox="1"/>
          <p:nvPr/>
        </p:nvSpPr>
        <p:spPr>
          <a:xfrm>
            <a:off x="272824" y="1610067"/>
            <a:ext cx="6223226" cy="1754326"/>
          </a:xfrm>
          <a:prstGeom prst="rect">
            <a:avLst/>
          </a:prstGeom>
          <a:noFill/>
        </p:spPr>
        <p:txBody>
          <a:bodyPr wrap="square" rtlCol="0">
            <a:spAutoFit/>
          </a:bodyPr>
          <a:lstStyle/>
          <a:p>
            <a:endParaRPr lang="nl-NL" dirty="0"/>
          </a:p>
          <a:p>
            <a:r>
              <a:rPr lang="nl-NL" dirty="0"/>
              <a:t>Twee bijeenkomsten klankbordgroep: juli en september</a:t>
            </a:r>
          </a:p>
          <a:p>
            <a:endParaRPr lang="nl-NL" dirty="0"/>
          </a:p>
          <a:p>
            <a:r>
              <a:rPr lang="nl-NL" dirty="0"/>
              <a:t>Besproken:</a:t>
            </a:r>
          </a:p>
          <a:p>
            <a:pPr marL="285750" indent="-285750">
              <a:buFontTx/>
              <a:buChar char="-"/>
            </a:pPr>
            <a:r>
              <a:rPr lang="nl-NL" dirty="0"/>
              <a:t>Opties wegprofiel </a:t>
            </a:r>
          </a:p>
          <a:p>
            <a:pPr marL="285750" indent="-285750">
              <a:buFontTx/>
              <a:buChar char="-"/>
            </a:pPr>
            <a:r>
              <a:rPr lang="nl-NL" dirty="0"/>
              <a:t>Bijzondere plekken in de </a:t>
            </a:r>
            <a:r>
              <a:rPr lang="nl-NL" dirty="0" err="1"/>
              <a:t>Bovenstraat</a:t>
            </a:r>
            <a:endParaRPr lang="nl-NL" dirty="0"/>
          </a:p>
        </p:txBody>
      </p:sp>
      <p:pic>
        <p:nvPicPr>
          <p:cNvPr id="13" name="Afbeelding 12">
            <a:extLst>
              <a:ext uri="{FF2B5EF4-FFF2-40B4-BE49-F238E27FC236}">
                <a16:creationId xmlns:a16="http://schemas.microsoft.com/office/drawing/2014/main" id="{FCC53C61-9D11-4046-04FC-5CD5006C0CB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086471" y="945034"/>
            <a:ext cx="6105530" cy="5912966"/>
          </a:xfrm>
          <a:prstGeom prst="rect">
            <a:avLst/>
          </a:prstGeom>
        </p:spPr>
      </p:pic>
    </p:spTree>
    <p:extLst>
      <p:ext uri="{BB962C8B-B14F-4D97-AF65-F5344CB8AC3E}">
        <p14:creationId xmlns:p14="http://schemas.microsoft.com/office/powerpoint/2010/main" val="1333226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10;&#10;Automatisch gegenereerde beschrijving">
            <a:extLst>
              <a:ext uri="{FF2B5EF4-FFF2-40B4-BE49-F238E27FC236}">
                <a16:creationId xmlns:a16="http://schemas.microsoft.com/office/drawing/2014/main" id="{8B37F9C8-7D88-7006-650A-A4481BAC2C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nvGrpSpPr>
          <p:cNvPr id="5" name="Groep 4">
            <a:extLst>
              <a:ext uri="{FF2B5EF4-FFF2-40B4-BE49-F238E27FC236}">
                <a16:creationId xmlns:a16="http://schemas.microsoft.com/office/drawing/2014/main" id="{EE130831-BB3B-87D4-0EF9-4AEDBEB7FFCD}"/>
              </a:ext>
            </a:extLst>
          </p:cNvPr>
          <p:cNvGrpSpPr/>
          <p:nvPr/>
        </p:nvGrpSpPr>
        <p:grpSpPr>
          <a:xfrm>
            <a:off x="-119316" y="-18824"/>
            <a:ext cx="12641515" cy="979488"/>
            <a:chOff x="-119316" y="-18824"/>
            <a:chExt cx="12641515" cy="979488"/>
          </a:xfrm>
        </p:grpSpPr>
        <p:pic>
          <p:nvPicPr>
            <p:cNvPr id="6" name="Afbeelding 5" descr="Afbeelding met gras, buiten, boom, lucht&#10;&#10;Automatisch gegenereerde beschrijving">
              <a:extLst>
                <a:ext uri="{FF2B5EF4-FFF2-40B4-BE49-F238E27FC236}">
                  <a16:creationId xmlns:a16="http://schemas.microsoft.com/office/drawing/2014/main" id="{0BCC9577-9087-2F28-3A71-601BCA8629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37" y="-18824"/>
              <a:ext cx="1750744" cy="583660"/>
            </a:xfrm>
            <a:prstGeom prst="rect">
              <a:avLst/>
            </a:prstGeom>
          </p:spPr>
        </p:pic>
        <p:pic>
          <p:nvPicPr>
            <p:cNvPr id="7" name="Afbeelding 6" descr="Afbeelding met gras, buiten, boom, lucht&#10;&#10;Automatisch gegenereerde beschrijving">
              <a:extLst>
                <a:ext uri="{FF2B5EF4-FFF2-40B4-BE49-F238E27FC236}">
                  <a16:creationId xmlns:a16="http://schemas.microsoft.com/office/drawing/2014/main" id="{2288741F-95B4-E608-4995-9F8763C4AA3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42015" y="-18824"/>
              <a:ext cx="1305984" cy="675736"/>
            </a:xfrm>
            <a:prstGeom prst="rect">
              <a:avLst/>
            </a:prstGeom>
          </p:spPr>
        </p:pic>
        <p:graphicFrame>
          <p:nvGraphicFramePr>
            <p:cNvPr id="8" name="Object 7">
              <a:extLst>
                <a:ext uri="{FF2B5EF4-FFF2-40B4-BE49-F238E27FC236}">
                  <a16:creationId xmlns:a16="http://schemas.microsoft.com/office/drawing/2014/main" id="{04B835C1-798C-CF4D-B4C9-F26EAA3C8A99}"/>
                </a:ext>
              </a:extLst>
            </p:cNvPr>
            <p:cNvGraphicFramePr>
              <a:graphicFrameLocks noChangeAspect="1"/>
            </p:cNvGraphicFramePr>
            <p:nvPr/>
          </p:nvGraphicFramePr>
          <p:xfrm>
            <a:off x="3048000" y="-18824"/>
            <a:ext cx="9144000" cy="979488"/>
          </p:xfrm>
          <a:graphic>
            <a:graphicData uri="http://schemas.openxmlformats.org/presentationml/2006/ole">
              <mc:AlternateContent xmlns:mc="http://schemas.openxmlformats.org/markup-compatibility/2006">
                <mc:Choice xmlns:v="urn:schemas-microsoft-com:vml" Requires="v">
                  <p:oleObj name="Image" r:id="rId5" imgW="5973586" imgH="639702" progId="Photoshop.Image.8">
                    <p:embed/>
                  </p:oleObj>
                </mc:Choice>
                <mc:Fallback>
                  <p:oleObj name="Image" r:id="rId5" imgW="5973586" imgH="639702" progId="Photoshop.Image.8">
                    <p:embed/>
                    <p:pic>
                      <p:nvPicPr>
                        <p:cNvPr id="8" name="Object 7">
                          <a:extLst>
                            <a:ext uri="{FF2B5EF4-FFF2-40B4-BE49-F238E27FC236}">
                              <a16:creationId xmlns:a16="http://schemas.microsoft.com/office/drawing/2014/main" id="{04B835C1-798C-CF4D-B4C9-F26EAA3C8A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8824"/>
                          <a:ext cx="9144000" cy="97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hthoek 8">
              <a:extLst>
                <a:ext uri="{FF2B5EF4-FFF2-40B4-BE49-F238E27FC236}">
                  <a16:creationId xmlns:a16="http://schemas.microsoft.com/office/drawing/2014/main" id="{FAC164CC-B5A2-443E-5BA2-8BF4DA711BC8}"/>
                </a:ext>
              </a:extLst>
            </p:cNvPr>
            <p:cNvSpPr/>
            <p:nvPr/>
          </p:nvSpPr>
          <p:spPr>
            <a:xfrm>
              <a:off x="-119316" y="564836"/>
              <a:ext cx="4707985" cy="395828"/>
            </a:xfrm>
            <a:prstGeom prst="rect">
              <a:avLst/>
            </a:prstGeom>
            <a:solidFill>
              <a:srgbClr val="114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0F980E1D-3E84-33F9-7E00-7D066270C718}"/>
                </a:ext>
              </a:extLst>
            </p:cNvPr>
            <p:cNvSpPr/>
            <p:nvPr/>
          </p:nvSpPr>
          <p:spPr>
            <a:xfrm>
              <a:off x="4588668" y="564836"/>
              <a:ext cx="7933531" cy="395828"/>
            </a:xfrm>
            <a:prstGeom prst="rect">
              <a:avLst/>
            </a:prstGeom>
            <a:solidFill>
              <a:srgbClr val="BED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Afbeelding met tekst&#10;&#10;Automatisch gegenereerde beschrijving">
              <a:extLst>
                <a:ext uri="{FF2B5EF4-FFF2-40B4-BE49-F238E27FC236}">
                  <a16:creationId xmlns:a16="http://schemas.microsoft.com/office/drawing/2014/main" id="{3D5B32D0-184D-C5CA-61C7-D064EEA619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65237" y="640327"/>
              <a:ext cx="1588856" cy="244250"/>
            </a:xfrm>
            <a:prstGeom prst="rect">
              <a:avLst/>
            </a:prstGeom>
          </p:spPr>
        </p:pic>
      </p:grpSp>
      <p:sp>
        <p:nvSpPr>
          <p:cNvPr id="13" name="Tekstvak 12">
            <a:extLst>
              <a:ext uri="{FF2B5EF4-FFF2-40B4-BE49-F238E27FC236}">
                <a16:creationId xmlns:a16="http://schemas.microsoft.com/office/drawing/2014/main" id="{CE0D6D5C-A159-4BB8-1899-EA6FACC20F2F}"/>
              </a:ext>
            </a:extLst>
          </p:cNvPr>
          <p:cNvSpPr txBox="1"/>
          <p:nvPr/>
        </p:nvSpPr>
        <p:spPr>
          <a:xfrm>
            <a:off x="461473" y="1171904"/>
            <a:ext cx="7708306" cy="5386090"/>
          </a:xfrm>
          <a:prstGeom prst="rect">
            <a:avLst/>
          </a:prstGeom>
          <a:noFill/>
        </p:spPr>
        <p:txBody>
          <a:bodyPr wrap="square" rtlCol="0">
            <a:spAutoFit/>
          </a:bodyPr>
          <a:lstStyle/>
          <a:p>
            <a:r>
              <a:rPr lang="nl-NL" b="1" dirty="0"/>
              <a:t>Beoordeling verkeerssituatie </a:t>
            </a:r>
            <a:r>
              <a:rPr lang="nl-NL" b="1" dirty="0" err="1"/>
              <a:t>Bovenstraat</a:t>
            </a:r>
            <a:r>
              <a:rPr lang="nl-NL" b="1" dirty="0"/>
              <a:t> Limbricht </a:t>
            </a:r>
          </a:p>
          <a:p>
            <a:endParaRPr lang="nl-NL" u="sng" dirty="0"/>
          </a:p>
          <a:p>
            <a:r>
              <a:rPr lang="nl-NL" u="sng" dirty="0"/>
              <a:t>Wat valt op:</a:t>
            </a:r>
          </a:p>
          <a:p>
            <a:pPr marL="285750" indent="-285750">
              <a:buFontTx/>
              <a:buChar char="-"/>
            </a:pPr>
            <a:r>
              <a:rPr lang="nl-NL" dirty="0" err="1"/>
              <a:t>Pleksgewijs</a:t>
            </a:r>
            <a:r>
              <a:rPr lang="nl-NL" dirty="0"/>
              <a:t> smalle trottoirs </a:t>
            </a:r>
          </a:p>
          <a:p>
            <a:pPr marL="285750" indent="-285750">
              <a:buFontTx/>
              <a:buChar char="-"/>
            </a:pPr>
            <a:r>
              <a:rPr lang="nl-NL" dirty="0"/>
              <a:t>Parkeer- en verkeersdrukte rondom school tijdens halen en brengen</a:t>
            </a:r>
          </a:p>
          <a:p>
            <a:pPr marL="285750" indent="-285750">
              <a:buFontTx/>
              <a:buChar char="-"/>
            </a:pPr>
            <a:r>
              <a:rPr lang="nl-NL" dirty="0"/>
              <a:t>Snelheid is aandachtspunt </a:t>
            </a:r>
          </a:p>
          <a:p>
            <a:pPr marL="285750" indent="-285750">
              <a:buFontTx/>
              <a:buChar char="-"/>
            </a:pPr>
            <a:r>
              <a:rPr lang="nl-NL" dirty="0"/>
              <a:t>Geen overmatig gebruik vrachtverkeer </a:t>
            </a:r>
          </a:p>
          <a:p>
            <a:pPr marL="285750" indent="-285750">
              <a:buFontTx/>
              <a:buChar char="-"/>
            </a:pPr>
            <a:endParaRPr lang="nl-NL" dirty="0"/>
          </a:p>
          <a:p>
            <a:r>
              <a:rPr lang="nl-NL" u="sng" dirty="0"/>
              <a:t>Conclusie:</a:t>
            </a:r>
          </a:p>
          <a:p>
            <a:pPr marL="285750" indent="-285750">
              <a:buFontTx/>
              <a:buChar char="-"/>
            </a:pPr>
            <a:r>
              <a:rPr lang="nl-NL" dirty="0"/>
              <a:t>Verkeerssituatie -&gt; geen aanleiding voor éénrichtingsverkeer. Daarbij heeft éénrichtingsverkeer nadelen, zoals hard rijden.</a:t>
            </a:r>
          </a:p>
          <a:p>
            <a:pPr marL="285750" indent="-285750">
              <a:buFontTx/>
              <a:buChar char="-"/>
            </a:pPr>
            <a:r>
              <a:rPr lang="nl-NL" dirty="0"/>
              <a:t>Verbetermogelijkheden huidige situatie:</a:t>
            </a:r>
          </a:p>
          <a:p>
            <a:pPr marL="742950" lvl="1" indent="-285750">
              <a:buFontTx/>
              <a:buChar char="-"/>
            </a:pPr>
            <a:r>
              <a:rPr lang="nl-NL" dirty="0"/>
              <a:t>Kruisingsplateaus voor reguleren snelheid</a:t>
            </a:r>
          </a:p>
          <a:p>
            <a:pPr marL="742950" lvl="1" indent="-285750">
              <a:buFontTx/>
              <a:buChar char="-"/>
            </a:pPr>
            <a:r>
              <a:rPr lang="nl-NL" dirty="0"/>
              <a:t>Passende inrichting schoolzone: reguleren halen/brengen.</a:t>
            </a:r>
          </a:p>
          <a:p>
            <a:pPr marL="742950" lvl="1" indent="-285750">
              <a:buFontTx/>
              <a:buChar char="-"/>
            </a:pPr>
            <a:r>
              <a:rPr lang="nl-NL" dirty="0"/>
              <a:t>Aanmoedigen gebruik looppad tussen Provinciale weg en Vriendenkringstraat</a:t>
            </a:r>
          </a:p>
          <a:p>
            <a:pPr marL="742950" lvl="1" indent="-285750">
              <a:buFontTx/>
              <a:buChar char="-"/>
            </a:pPr>
            <a:r>
              <a:rPr lang="nl-NL" dirty="0"/>
              <a:t>Optimaliseren weginrichting nabij Provinciale weg (parkeerverbod, passende komingang 30km/u)</a:t>
            </a:r>
          </a:p>
          <a:p>
            <a:pPr marL="285750" indent="-285750">
              <a:buFontTx/>
              <a:buChar char="-"/>
            </a:pPr>
            <a:endParaRPr lang="nl-NL" sz="2000" dirty="0"/>
          </a:p>
        </p:txBody>
      </p:sp>
      <p:pic>
        <p:nvPicPr>
          <p:cNvPr id="12" name="Afbeelding 11">
            <a:extLst>
              <a:ext uri="{FF2B5EF4-FFF2-40B4-BE49-F238E27FC236}">
                <a16:creationId xmlns:a16="http://schemas.microsoft.com/office/drawing/2014/main" id="{EDBD2C9F-8A00-63A3-31D0-6EC7F38927C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883979" y="958102"/>
            <a:ext cx="2308021" cy="5899898"/>
          </a:xfrm>
          <a:prstGeom prst="rect">
            <a:avLst/>
          </a:prstGeom>
        </p:spPr>
      </p:pic>
      <p:pic>
        <p:nvPicPr>
          <p:cNvPr id="17" name="Afbeelding 16">
            <a:extLst>
              <a:ext uri="{FF2B5EF4-FFF2-40B4-BE49-F238E27FC236}">
                <a16:creationId xmlns:a16="http://schemas.microsoft.com/office/drawing/2014/main" id="{7EBC969C-A0C8-754E-6EB9-0E56F361514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22776" y="456045"/>
            <a:ext cx="2004554" cy="488990"/>
          </a:xfrm>
          <a:prstGeom prst="rect">
            <a:avLst/>
          </a:prstGeom>
        </p:spPr>
      </p:pic>
    </p:spTree>
    <p:extLst>
      <p:ext uri="{BB962C8B-B14F-4D97-AF65-F5344CB8AC3E}">
        <p14:creationId xmlns:p14="http://schemas.microsoft.com/office/powerpoint/2010/main" val="314001290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1884</TotalTime>
  <Words>1323</Words>
  <Application>Microsoft Office PowerPoint</Application>
  <PresentationFormat>Breedbeeld</PresentationFormat>
  <Paragraphs>310</Paragraphs>
  <Slides>39</Slides>
  <Notes>0</Notes>
  <HiddenSlides>0</HiddenSlides>
  <MMClips>0</MMClips>
  <ScaleCrop>false</ScaleCrop>
  <HeadingPairs>
    <vt:vector size="8" baseType="variant">
      <vt:variant>
        <vt:lpstr>Gebruikte lettertypen</vt:lpstr>
      </vt:variant>
      <vt:variant>
        <vt:i4>4</vt:i4>
      </vt:variant>
      <vt:variant>
        <vt:lpstr>Thema</vt:lpstr>
      </vt:variant>
      <vt:variant>
        <vt:i4>1</vt:i4>
      </vt:variant>
      <vt:variant>
        <vt:lpstr>Ingesloten OLE-bronprogramma's</vt:lpstr>
      </vt:variant>
      <vt:variant>
        <vt:i4>1</vt:i4>
      </vt:variant>
      <vt:variant>
        <vt:lpstr>Diatitels</vt:lpstr>
      </vt:variant>
      <vt:variant>
        <vt:i4>39</vt:i4>
      </vt:variant>
    </vt:vector>
  </HeadingPairs>
  <TitlesOfParts>
    <vt:vector size="45" baseType="lpstr">
      <vt:lpstr>Arial</vt:lpstr>
      <vt:lpstr>Calibri</vt:lpstr>
      <vt:lpstr>Calibri Light</vt:lpstr>
      <vt:lpstr>Garamond</vt:lpstr>
      <vt:lpstr>Kantoorthema</vt:lpstr>
      <vt:lpstr>Image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Romy</dc:creator>
  <cp:lastModifiedBy>Verdonschot, Jeroen</cp:lastModifiedBy>
  <cp:revision>162</cp:revision>
  <dcterms:created xsi:type="dcterms:W3CDTF">2022-07-06T05:56:05Z</dcterms:created>
  <dcterms:modified xsi:type="dcterms:W3CDTF">2022-10-11T08:16:32Z</dcterms:modified>
</cp:coreProperties>
</file>